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69" r:id="rId3"/>
  </p:sldMasterIdLst>
  <p:notesMasterIdLst>
    <p:notesMasterId r:id="rId23"/>
  </p:notesMasterIdLst>
  <p:handoutMasterIdLst>
    <p:handoutMasterId r:id="rId24"/>
  </p:handoutMasterIdLst>
  <p:sldIdLst>
    <p:sldId id="259" r:id="rId4"/>
    <p:sldId id="262" r:id="rId5"/>
    <p:sldId id="261" r:id="rId6"/>
    <p:sldId id="266" r:id="rId7"/>
    <p:sldId id="276" r:id="rId8"/>
    <p:sldId id="280" r:id="rId9"/>
    <p:sldId id="281" r:id="rId10"/>
    <p:sldId id="282" r:id="rId11"/>
    <p:sldId id="283" r:id="rId12"/>
    <p:sldId id="284" r:id="rId13"/>
    <p:sldId id="1724" r:id="rId14"/>
    <p:sldId id="1725" r:id="rId15"/>
    <p:sldId id="1729" r:id="rId16"/>
    <p:sldId id="1730" r:id="rId17"/>
    <p:sldId id="1731" r:id="rId18"/>
    <p:sldId id="1733" r:id="rId19"/>
    <p:sldId id="1726" r:id="rId20"/>
    <p:sldId id="1727" r:id="rId21"/>
    <p:sldId id="1728"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引入" id="{94D62F61-155F-457C-ADB6-800310D7252C}">
          <p14:sldIdLst>
            <p14:sldId id="259"/>
            <p14:sldId id="262"/>
            <p14:sldId id="261"/>
            <p14:sldId id="266"/>
            <p14:sldId id="276"/>
            <p14:sldId id="280"/>
            <p14:sldId id="281"/>
          </p14:sldIdLst>
        </p14:section>
        <p14:section name="LSTM" id="{4B617DA1-7D2A-4C13-965D-8EE2ADEB5B7A}">
          <p14:sldIdLst>
            <p14:sldId id="282"/>
            <p14:sldId id="283"/>
            <p14:sldId id="284"/>
            <p14:sldId id="1724"/>
            <p14:sldId id="1725"/>
          </p14:sldIdLst>
        </p14:section>
        <p14:section name="ARIMA" id="{B7752FCA-A3B8-4F34-92C1-C2129ACC45EA}">
          <p14:sldIdLst>
            <p14:sldId id="1729"/>
            <p14:sldId id="1730"/>
            <p14:sldId id="1731"/>
            <p14:sldId id="1733"/>
          </p14:sldIdLst>
        </p14:section>
        <p14:section name="结论分析" id="{7B3E2048-992C-4A1E-9C81-F88AC13BC2CF}">
          <p14:sldIdLst>
            <p14:sldId id="1726"/>
            <p14:sldId id="1727"/>
            <p14:sldId id="1728"/>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CFCFD"/>
    <a:srgbClr val="F6F6F7"/>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58" d="100"/>
          <a:sy n="58" d="100"/>
        </p:scale>
        <p:origin x="72" y="60"/>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2023/9/13</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实盘验证：数据集</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3643207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026382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369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00731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202987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21667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85373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1864420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1469706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95113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83525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19800188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2987363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3703995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29881999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28003356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extLst>
      <p:ext uri="{BB962C8B-B14F-4D97-AF65-F5344CB8AC3E}">
        <p14:creationId xmlns:p14="http://schemas.microsoft.com/office/powerpoint/2010/main" val="1484296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extLst>
      <p:ext uri="{BB962C8B-B14F-4D97-AF65-F5344CB8AC3E}">
        <p14:creationId xmlns:p14="http://schemas.microsoft.com/office/powerpoint/2010/main" val="290715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333937579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slideLayout" Target="../slideLayouts/slideLayout27.xml"/><Relationship Id="rId18" Type="http://schemas.openxmlformats.org/officeDocument/2006/relationships/image" Target="../media/image23.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image" Target="../media/image22.png"/><Relationship Id="rId2" Type="http://schemas.openxmlformats.org/officeDocument/2006/relationships/tags" Target="../tags/tag6.xml"/><Relationship Id="rId16" Type="http://schemas.openxmlformats.org/officeDocument/2006/relationships/image" Target="../media/image21.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image" Target="../media/image20.png"/><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slideLayout" Target="../slideLayouts/slideLayout27.xml"/><Relationship Id="rId3" Type="http://schemas.openxmlformats.org/officeDocument/2006/relationships/tags" Target="../tags/tag19.xml"/><Relationship Id="rId21" Type="http://schemas.openxmlformats.org/officeDocument/2006/relationships/image" Target="../media/image25.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image" Target="../media/image24.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19" Type="http://schemas.openxmlformats.org/officeDocument/2006/relationships/notesSlide" Target="../notesSlides/notesSlide3.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6.xml"/><Relationship Id="rId7" Type="http://schemas.openxmlformats.org/officeDocument/2006/relationships/slideLayout" Target="../slideLayouts/slideLayout2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30.png"/><Relationship Id="rId5" Type="http://schemas.openxmlformats.org/officeDocument/2006/relationships/tags" Target="../tags/tag38.xml"/><Relationship Id="rId10" Type="http://schemas.openxmlformats.org/officeDocument/2006/relationships/image" Target="../media/image29.png"/><Relationship Id="rId4" Type="http://schemas.openxmlformats.org/officeDocument/2006/relationships/tags" Target="../tags/tag37.xm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8.png"/><Relationship Id="rId4"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406318" y="2016174"/>
            <a:ext cx="9379365" cy="1060855"/>
          </a:xfrm>
        </p:spPr>
        <p:txBody>
          <a:bodyPr/>
          <a:lstStyle/>
          <a:p>
            <a:r>
              <a:rPr lang="zh-CN" altLang="en-US" sz="4800" dirty="0"/>
              <a:t>量化对冲基金的高频交易策略研究</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r>
              <a:rPr lang="en-US" altLang="zh-CN" dirty="0"/>
              <a:t>2023-5-17</a:t>
            </a:r>
            <a:endParaRPr lang="zh-CN" altLang="en-US" dirty="0"/>
          </a:p>
        </p:txBody>
      </p:sp>
      <p:sp>
        <p:nvSpPr>
          <p:cNvPr id="4" name="文本占位符 3">
            <a:extLst>
              <a:ext uri="{FF2B5EF4-FFF2-40B4-BE49-F238E27FC236}">
                <a16:creationId xmlns:a16="http://schemas.microsoft.com/office/drawing/2014/main" id="{BC39A2B4-A833-5F53-9A2B-D367A5D22A4A}"/>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LSTM</a:t>
            </a:r>
            <a:r>
              <a:rPr lang="zh-CN" altLang="en-US" dirty="0"/>
              <a:t>模型介绍</a:t>
            </a:r>
          </a:p>
        </p:txBody>
      </p:sp>
      <p:sp>
        <p:nvSpPr>
          <p:cNvPr id="7" name="文本占位符 6"/>
          <p:cNvSpPr>
            <a:spLocks noGrp="1"/>
          </p:cNvSpPr>
          <p:nvPr>
            <p:ph type="body" sz="quarter" idx="13"/>
          </p:nvPr>
        </p:nvSpPr>
        <p:spPr>
          <a:xfrm>
            <a:off x="4788940" y="6186170"/>
            <a:ext cx="4151344" cy="419100"/>
          </a:xfrm>
        </p:spPr>
        <p:txBody>
          <a:bodyPr/>
          <a:lstStyle/>
          <a:p>
            <a:endParaRPr lang="zh-CN" altLang="en-US"/>
          </a:p>
        </p:txBody>
      </p:sp>
      <p:sp>
        <p:nvSpPr>
          <p:cNvPr id="24" name="圆角矩形 7"/>
          <p:cNvSpPr/>
          <p:nvPr>
            <p:custDataLst>
              <p:tags r:id="rId1"/>
            </p:custDataLst>
          </p:nvPr>
        </p:nvSpPr>
        <p:spPr>
          <a:xfrm>
            <a:off x="2374265" y="709295"/>
            <a:ext cx="7943850" cy="262382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34" name="图片 33"/>
          <p:cNvPicPr>
            <a:picLocks noChangeAspect="1"/>
          </p:cNvPicPr>
          <p:nvPr>
            <p:custDataLst>
              <p:tags r:id="rId2"/>
            </p:custDataLst>
          </p:nvPr>
        </p:nvPicPr>
        <p:blipFill>
          <a:blip r:embed="rId14"/>
          <a:stretch>
            <a:fillRect/>
          </a:stretch>
        </p:blipFill>
        <p:spPr>
          <a:xfrm>
            <a:off x="3119120" y="773430"/>
            <a:ext cx="6454140" cy="2453640"/>
          </a:xfrm>
          <a:prstGeom prst="rect">
            <a:avLst/>
          </a:prstGeom>
        </p:spPr>
      </p:pic>
      <p:pic>
        <p:nvPicPr>
          <p:cNvPr id="37" name="图片 36"/>
          <p:cNvPicPr>
            <a:picLocks noChangeAspect="1"/>
          </p:cNvPicPr>
          <p:nvPr>
            <p:custDataLst>
              <p:tags r:id="rId3"/>
            </p:custDataLst>
          </p:nvPr>
        </p:nvPicPr>
        <p:blipFill>
          <a:blip r:embed="rId15"/>
          <a:stretch>
            <a:fillRect/>
          </a:stretch>
        </p:blipFill>
        <p:spPr>
          <a:xfrm>
            <a:off x="2649855" y="4045585"/>
            <a:ext cx="2561590" cy="353695"/>
          </a:xfrm>
          <a:prstGeom prst="rect">
            <a:avLst/>
          </a:prstGeom>
        </p:spPr>
      </p:pic>
      <p:sp>
        <p:nvSpPr>
          <p:cNvPr id="38" name="文本框 37"/>
          <p:cNvSpPr txBox="1"/>
          <p:nvPr/>
        </p:nvSpPr>
        <p:spPr>
          <a:xfrm>
            <a:off x="1075055" y="4053205"/>
            <a:ext cx="1569085" cy="33718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单元更新过程：</a:t>
            </a:r>
          </a:p>
        </p:txBody>
      </p:sp>
      <p:pic>
        <p:nvPicPr>
          <p:cNvPr id="39" name="图片 38"/>
          <p:cNvPicPr>
            <a:picLocks noChangeAspect="1"/>
          </p:cNvPicPr>
          <p:nvPr>
            <p:custDataLst>
              <p:tags r:id="rId4"/>
            </p:custDataLst>
          </p:nvPr>
        </p:nvPicPr>
        <p:blipFill>
          <a:blip r:embed="rId16"/>
          <a:stretch>
            <a:fillRect/>
          </a:stretch>
        </p:blipFill>
        <p:spPr>
          <a:xfrm>
            <a:off x="2649855" y="4477385"/>
            <a:ext cx="2522220" cy="381000"/>
          </a:xfrm>
          <a:prstGeom prst="rect">
            <a:avLst/>
          </a:prstGeom>
        </p:spPr>
      </p:pic>
      <p:sp>
        <p:nvSpPr>
          <p:cNvPr id="40" name="文本框 39"/>
          <p:cNvSpPr txBox="1"/>
          <p:nvPr>
            <p:custDataLst>
              <p:tags r:id="rId5"/>
            </p:custDataLst>
          </p:nvPr>
        </p:nvSpPr>
        <p:spPr>
          <a:xfrm>
            <a:off x="1334770" y="4477385"/>
            <a:ext cx="1315085" cy="33718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遗忘门：</a:t>
            </a:r>
          </a:p>
        </p:txBody>
      </p:sp>
      <p:cxnSp>
        <p:nvCxnSpPr>
          <p:cNvPr id="41" name="直接连接符 40"/>
          <p:cNvCxnSpPr/>
          <p:nvPr/>
        </p:nvCxnSpPr>
        <p:spPr>
          <a:xfrm>
            <a:off x="6346190" y="3401695"/>
            <a:ext cx="0" cy="2741930"/>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custDataLst>
              <p:tags r:id="rId6"/>
            </p:custDataLst>
          </p:nvPr>
        </p:nvPicPr>
        <p:blipFill>
          <a:blip r:embed="rId17"/>
          <a:stretch>
            <a:fillRect/>
          </a:stretch>
        </p:blipFill>
        <p:spPr>
          <a:xfrm>
            <a:off x="2649855" y="4944110"/>
            <a:ext cx="2484120" cy="327660"/>
          </a:xfrm>
          <a:prstGeom prst="rect">
            <a:avLst/>
          </a:prstGeom>
        </p:spPr>
      </p:pic>
      <p:sp>
        <p:nvSpPr>
          <p:cNvPr id="44" name="文本框 43"/>
          <p:cNvSpPr txBox="1"/>
          <p:nvPr>
            <p:custDataLst>
              <p:tags r:id="rId7"/>
            </p:custDataLst>
          </p:nvPr>
        </p:nvSpPr>
        <p:spPr>
          <a:xfrm>
            <a:off x="1334770" y="4939030"/>
            <a:ext cx="1315085" cy="33718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输入门：</a:t>
            </a:r>
          </a:p>
        </p:txBody>
      </p:sp>
      <p:pic>
        <p:nvPicPr>
          <p:cNvPr id="46" name="图片 45"/>
          <p:cNvPicPr>
            <a:picLocks noChangeAspect="1"/>
          </p:cNvPicPr>
          <p:nvPr>
            <p:custDataLst>
              <p:tags r:id="rId8"/>
            </p:custDataLst>
          </p:nvPr>
        </p:nvPicPr>
        <p:blipFill>
          <a:blip r:embed="rId18"/>
          <a:stretch>
            <a:fillRect/>
          </a:stretch>
        </p:blipFill>
        <p:spPr>
          <a:xfrm>
            <a:off x="2649855" y="5394325"/>
            <a:ext cx="2834640" cy="327660"/>
          </a:xfrm>
          <a:prstGeom prst="rect">
            <a:avLst/>
          </a:prstGeom>
        </p:spPr>
      </p:pic>
      <p:sp>
        <p:nvSpPr>
          <p:cNvPr id="47" name="文本框 46"/>
          <p:cNvSpPr txBox="1"/>
          <p:nvPr>
            <p:custDataLst>
              <p:tags r:id="rId9"/>
            </p:custDataLst>
          </p:nvPr>
        </p:nvSpPr>
        <p:spPr>
          <a:xfrm>
            <a:off x="988695" y="5400675"/>
            <a:ext cx="1661160" cy="33718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单元状态：</a:t>
            </a:r>
          </a:p>
        </p:txBody>
      </p:sp>
      <p:sp>
        <p:nvSpPr>
          <p:cNvPr id="49" name="文本框 48"/>
          <p:cNvSpPr txBox="1"/>
          <p:nvPr>
            <p:custDataLst>
              <p:tags r:id="rId10"/>
            </p:custDataLst>
          </p:nvPr>
        </p:nvSpPr>
        <p:spPr>
          <a:xfrm>
            <a:off x="6734175" y="3453765"/>
            <a:ext cx="4988560" cy="2338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Arial"/>
                <a:ea typeface="微软雅黑"/>
                <a:cs typeface="+mn-cs"/>
                <a:sym typeface="+mn-ea"/>
              </a:rPr>
              <a:t>意义：</a:t>
            </a:r>
            <a:endParaRPr kumimoji="0" lang="zh-CN" altLang="en-US" sz="1800" b="1" i="0" u="none" strike="noStrike" kern="1200" cap="none" spc="0" normalizeH="0" baseline="0" noProof="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a:ea typeface="微软雅黑"/>
                <a:cs typeface="+mn-cs"/>
              </a:rPr>
              <a:t>1. </a:t>
            </a: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复杂的多门结构和非线性激励函数使得该模型可以表征高频交易市场中相关因子和计算目标间复杂的非线性关系；</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a:ea typeface="微软雅黑"/>
                <a:cs typeface="+mn-cs"/>
              </a:rPr>
              <a:t>2. </a:t>
            </a:r>
            <a:r>
              <a:rPr kumimoji="0" lang="zh-CN" altLang="en-US" sz="1600" b="0" i="0" u="none" strike="noStrike" kern="1200" cap="none" spc="0" normalizeH="0" baseline="0" noProof="0">
                <a:ln>
                  <a:noFill/>
                </a:ln>
                <a:solidFill>
                  <a:srgbClr val="000000"/>
                </a:solidFill>
                <a:effectLst/>
                <a:uLnTx/>
                <a:uFillTx/>
                <a:latin typeface="Arial"/>
                <a:ea typeface="微软雅黑"/>
                <a:cs typeface="+mn-cs"/>
                <a:sym typeface="+mn-ea"/>
              </a:rPr>
              <a:t>对于高频交易市场而言，</a:t>
            </a: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单元状态更新过程中的对应元素相加，使得可以通过调整超参数缓解长期依赖问题，因此可以更好的学习到市场的长期趋势</a:t>
            </a:r>
          </a:p>
        </p:txBody>
      </p:sp>
      <p:sp>
        <p:nvSpPr>
          <p:cNvPr id="51" name="Title 6" descr="7b0a202020202262756c6c6574223a20227b5c2263617465676f727949645c223a31303030352c5c2274656d706c61746549645c223a32303233313436397d220a7d0a"/>
          <p:cNvSpPr txBox="1"/>
          <p:nvPr>
            <p:custDataLst>
              <p:tags r:id="rId11"/>
            </p:custDataLst>
          </p:nvPr>
        </p:nvSpPr>
        <p:spPr>
          <a:xfrm>
            <a:off x="1334554" y="5913421"/>
            <a:ext cx="9408814" cy="632491"/>
          </a:xfrm>
          <a:prstGeom prst="rect">
            <a:avLst/>
          </a:prstGeom>
          <a:solidFill>
            <a:srgbClr val="F7E9EA"/>
          </a:solid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charset="0"/>
              </a:defRPr>
            </a:lvl1pPr>
          </a:lstStyle>
          <a:p>
            <a:pPr marL="342265" marR="0" lvl="0" indent="-342900" algn="just" defTabSz="913765" rtl="0" eaLnBrk="1" fontAlgn="ctr" latinLnBrk="0" hangingPunct="1">
              <a:lnSpc>
                <a:spcPct val="150000"/>
              </a:lnSpc>
              <a:spcBef>
                <a:spcPts val="600"/>
              </a:spcBef>
              <a:spcAft>
                <a:spcPts val="0"/>
              </a:spcAft>
              <a:buClrTx/>
              <a:buSzPct val="100000"/>
              <a:buFont typeface="Wingdings" panose="05000000000000000000" pitchFamily="2" charset="2"/>
              <a:buChar char="Ø"/>
              <a:tabLst/>
              <a:defRPr/>
            </a:pPr>
            <a:endParaRPr kumimoji="0" lang="zh-CN" altLang="en-US" sz="2000" b="1" i="0" u="none" strike="noStrike" kern="1200" cap="none" spc="300" normalizeH="0" baseline="0" noProof="0" dirty="0">
              <a:ln w="3175">
                <a:noFill/>
              </a:ln>
              <a:solidFill>
                <a:srgbClr val="000000"/>
              </a:solidFill>
              <a:effectLst/>
              <a:uLnTx/>
              <a:uFillTx/>
              <a:latin typeface="微软雅黑" panose="020B0503020204020204" charset="-122"/>
              <a:ea typeface="微软雅黑" panose="020B0503020204020204" charset="-122"/>
              <a:cs typeface="+mn-ea"/>
              <a:sym typeface="方正粗金陵简体" panose="02000000000000000000" pitchFamily="2" charset="-122"/>
            </a:endParaRPr>
          </a:p>
        </p:txBody>
      </p:sp>
      <p:sp>
        <p:nvSpPr>
          <p:cNvPr id="52" name="文本框 51"/>
          <p:cNvSpPr txBox="1"/>
          <p:nvPr>
            <p:custDataLst>
              <p:tags r:id="rId12"/>
            </p:custDataLst>
          </p:nvPr>
        </p:nvSpPr>
        <p:spPr>
          <a:xfrm>
            <a:off x="1261342" y="5984375"/>
            <a:ext cx="9408815" cy="521970"/>
          </a:xfrm>
          <a:prstGeom prst="rect">
            <a:avLst/>
          </a:prstGeom>
          <a:noFill/>
        </p:spPr>
        <p:txBody>
          <a:bodyPr wrap="square">
            <a:spAutoFit/>
          </a:bodyPr>
          <a:lstStyle/>
          <a:p>
            <a:pPr marL="0" marR="0" lvl="0" indent="45720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LSTM</a:t>
            </a:r>
            <a:r>
              <a:rPr kumimoji="0" lang="zh-CN" altLang="en-US"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模型可有效解决传统方法的不足</a:t>
            </a:r>
          </a:p>
        </p:txBody>
      </p:sp>
      <p:sp>
        <p:nvSpPr>
          <p:cNvPr id="53" name="文本框 52"/>
          <p:cNvSpPr txBox="1"/>
          <p:nvPr/>
        </p:nvSpPr>
        <p:spPr>
          <a:xfrm>
            <a:off x="988695" y="3597910"/>
            <a:ext cx="722630" cy="36830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Arial"/>
                <a:ea typeface="微软雅黑"/>
                <a:cs typeface="+mn-cs"/>
                <a:sym typeface="+mn-ea"/>
              </a:rPr>
              <a:t>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市场因子介绍</a:t>
            </a:r>
          </a:p>
        </p:txBody>
      </p:sp>
      <p:pic>
        <p:nvPicPr>
          <p:cNvPr id="42" name="图片 41"/>
          <p:cNvPicPr>
            <a:picLocks noChangeAspect="1"/>
          </p:cNvPicPr>
          <p:nvPr>
            <p:custDataLst>
              <p:tags r:id="rId1"/>
            </p:custDataLst>
          </p:nvPr>
        </p:nvPicPr>
        <p:blipFill>
          <a:blip r:embed="rId20"/>
          <a:stretch>
            <a:fillRect/>
          </a:stretch>
        </p:blipFill>
        <p:spPr>
          <a:xfrm>
            <a:off x="6898640" y="789940"/>
            <a:ext cx="5114925" cy="1696085"/>
          </a:xfrm>
          <a:prstGeom prst="rect">
            <a:avLst/>
          </a:prstGeom>
        </p:spPr>
      </p:pic>
      <p:sp>
        <p:nvSpPr>
          <p:cNvPr id="46" name="文本框 45"/>
          <p:cNvSpPr txBox="1"/>
          <p:nvPr>
            <p:custDataLst>
              <p:tags r:id="rId2"/>
            </p:custDataLst>
          </p:nvPr>
        </p:nvSpPr>
        <p:spPr>
          <a:xfrm>
            <a:off x="343535" y="789940"/>
            <a:ext cx="6423025" cy="1433830"/>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a:ea typeface="微软雅黑"/>
                <a:cs typeface="+mn-cs"/>
              </a:rPr>
              <a:t>VOI</a:t>
            </a:r>
            <a:r>
              <a:rPr kumimoji="0" lang="zh-CN" altLang="en-US" sz="1800" b="1" i="0" u="none" strike="noStrike" kern="1200" cap="none" spc="0" normalizeH="0" baseline="0" noProof="0">
                <a:ln>
                  <a:noFill/>
                </a:ln>
                <a:solidFill>
                  <a:srgbClr val="000000"/>
                </a:solidFill>
                <a:effectLst/>
                <a:uLnTx/>
                <a:uFillTx/>
                <a:latin typeface="Arial"/>
                <a:ea typeface="微软雅黑"/>
                <a:cs typeface="+mn-cs"/>
              </a:rPr>
              <a:t>：</a:t>
            </a:r>
            <a:endParaRPr kumimoji="0" lang="en-US" altLang="zh-CN" sz="1800" b="1" i="0" u="none" strike="noStrike" kern="1200" cap="none" spc="0" normalizeH="0" baseline="0" noProof="0">
              <a:ln>
                <a:noFill/>
              </a:ln>
              <a:solidFill>
                <a:srgbClr val="000000"/>
              </a:solidFill>
              <a:effectLst/>
              <a:uLnTx/>
              <a:uFillTx/>
              <a:latin typeface="Arial"/>
              <a:ea typeface="微软雅黑"/>
              <a:cs typeface="+mn-cs"/>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反应交易量不平衡情况</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其同时捕捉交易量和交易方向两个维度，从而更清楚展现了市场的总体情绪和走向</a:t>
            </a:r>
            <a:endParaRPr kumimoji="0" lang="en-US" altLang="zh-CN" sz="1600" b="0" i="0" u="none" strike="noStrike" kern="1200" cap="none" spc="0" normalizeH="0" baseline="0" noProof="0">
              <a:ln>
                <a:noFill/>
              </a:ln>
              <a:solidFill>
                <a:srgbClr val="000000"/>
              </a:solidFill>
              <a:effectLst/>
              <a:uLnTx/>
              <a:uFillTx/>
              <a:latin typeface="Arial"/>
              <a:ea typeface="微软雅黑"/>
              <a:cs typeface="+mn-cs"/>
            </a:endParaRPr>
          </a:p>
        </p:txBody>
      </p:sp>
      <p:sp>
        <p:nvSpPr>
          <p:cNvPr id="54" name="文本框 53"/>
          <p:cNvSpPr txBox="1"/>
          <p:nvPr>
            <p:custDataLst>
              <p:tags r:id="rId3"/>
            </p:custDataLst>
          </p:nvPr>
        </p:nvSpPr>
        <p:spPr>
          <a:xfrm>
            <a:off x="8107045" y="3184525"/>
            <a:ext cx="3813810" cy="23704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Bid-Ask Spread</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衡量</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市场</a:t>
            </a:r>
            <a:r>
              <a:rPr kumimoji="0" 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流动性</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，反映最优报价之间差值</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其捕捉了第一级交易价格信息，从而间接展现出交易市场中</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先锋</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成员所拥有的信息</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endParaRPr>
          </a:p>
        </p:txBody>
      </p:sp>
      <p:pic>
        <p:nvPicPr>
          <p:cNvPr id="57" name="图片 56"/>
          <p:cNvPicPr>
            <a:picLocks noChangeAspect="1"/>
          </p:cNvPicPr>
          <p:nvPr>
            <p:custDataLst>
              <p:tags r:id="rId4"/>
            </p:custDataLst>
          </p:nvPr>
        </p:nvPicPr>
        <p:blipFill>
          <a:blip r:embed="rId21"/>
          <a:stretch>
            <a:fillRect/>
          </a:stretch>
        </p:blipFill>
        <p:spPr>
          <a:xfrm>
            <a:off x="9633585" y="5119370"/>
            <a:ext cx="1574165" cy="347980"/>
          </a:xfrm>
          <a:prstGeom prst="rect">
            <a:avLst/>
          </a:prstGeom>
        </p:spPr>
      </p:pic>
      <p:sp>
        <p:nvSpPr>
          <p:cNvPr id="61" name="文本框 60"/>
          <p:cNvSpPr txBox="1"/>
          <p:nvPr>
            <p:custDataLst>
              <p:tags r:id="rId5"/>
            </p:custDataLst>
          </p:nvPr>
        </p:nvSpPr>
        <p:spPr>
          <a:xfrm>
            <a:off x="543560" y="2920365"/>
            <a:ext cx="3495675" cy="245300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OIR</a:t>
            </a:r>
            <a:r>
              <a:rPr kumimoji="0" lang="zh-CN" altLang="en-US" sz="18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a:t>
            </a:r>
            <a:endParaRPr kumimoji="0" lang="en-US" sz="18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衡量</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订单不平衡，考虑到买卖委托量本身规模的大小</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其捕捉了交易者行为特征，并反应出买卖结果在双方市场中占比</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endParaRPr>
          </a:p>
        </p:txBody>
      </p:sp>
      <p:grpSp>
        <p:nvGrpSpPr>
          <p:cNvPr id="65" name="组合 64"/>
          <p:cNvGrpSpPr/>
          <p:nvPr/>
        </p:nvGrpSpPr>
        <p:grpSpPr>
          <a:xfrm>
            <a:off x="4096713" y="2121535"/>
            <a:ext cx="3525827" cy="3210694"/>
            <a:chOff x="3560153" y="1113109"/>
            <a:chExt cx="4842871" cy="4252917"/>
          </a:xfrm>
        </p:grpSpPr>
        <p:sp>
          <p:nvSpPr>
            <p:cNvPr id="66" name="椭圆 65"/>
            <p:cNvSpPr/>
            <p:nvPr>
              <p:custDataLst>
                <p:tags r:id="rId9"/>
              </p:custDataLst>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67" name="椭圆 66"/>
            <p:cNvSpPr/>
            <p:nvPr>
              <p:custDataLst>
                <p:tags r:id="rId10"/>
              </p:custDataLst>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68" name="椭圆 67"/>
            <p:cNvSpPr/>
            <p:nvPr>
              <p:custDataLst>
                <p:tags r:id="rId11"/>
              </p:custDataLst>
            </p:nvPr>
          </p:nvSpPr>
          <p:spPr>
            <a:xfrm>
              <a:off x="5382464" y="1113109"/>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69" name="椭圆 68"/>
            <p:cNvSpPr/>
            <p:nvPr>
              <p:custDataLst>
                <p:tags r:id="rId12"/>
              </p:custDataLst>
            </p:nvPr>
          </p:nvSpPr>
          <p:spPr>
            <a:xfrm>
              <a:off x="3560153" y="3635045"/>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70" name="文本框 69"/>
            <p:cNvSpPr txBox="1"/>
            <p:nvPr>
              <p:custDataLst>
                <p:tags r:id="rId13"/>
              </p:custDataLst>
            </p:nvPr>
          </p:nvSpPr>
          <p:spPr>
            <a:xfrm>
              <a:off x="5675501" y="1316676"/>
              <a:ext cx="472227" cy="8545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300" normalizeH="0" baseline="0" noProof="0" dirty="0">
                  <a:ln>
                    <a:noFill/>
                  </a:ln>
                  <a:solidFill>
                    <a:srgbClr val="44546A"/>
                  </a:solidFill>
                  <a:effectLst/>
                  <a:uLnTx/>
                  <a:uFillTx/>
                  <a:latin typeface="微软雅黑" panose="020B0503020204020204" charset="-122"/>
                  <a:ea typeface="微软雅黑" panose="020B0503020204020204" charset="-122"/>
                  <a:cs typeface="+mn-cs"/>
                </a:rPr>
                <a:t>1</a:t>
              </a:r>
              <a:endParaRPr kumimoji="0" lang="zh-CN" altLang="en-US" sz="3600" b="0" i="0" u="none" strike="noStrike" kern="1200" cap="none" spc="300" normalizeH="0" baseline="0" noProof="0" dirty="0">
                <a:ln>
                  <a:noFill/>
                </a:ln>
                <a:solidFill>
                  <a:srgbClr val="44546A"/>
                </a:solidFill>
                <a:effectLst/>
                <a:uLnTx/>
                <a:uFillTx/>
                <a:latin typeface="微软雅黑" panose="020B0503020204020204" charset="-122"/>
                <a:ea typeface="微软雅黑" panose="020B0503020204020204" charset="-122"/>
                <a:cs typeface="+mn-cs"/>
              </a:endParaRPr>
            </a:p>
          </p:txBody>
        </p:sp>
        <p:sp>
          <p:nvSpPr>
            <p:cNvPr id="71" name="椭圆 70"/>
            <p:cNvSpPr/>
            <p:nvPr>
              <p:custDataLst>
                <p:tags r:id="rId14"/>
              </p:custDataLst>
            </p:nvPr>
          </p:nvSpPr>
          <p:spPr>
            <a:xfrm>
              <a:off x="7176897" y="3634992"/>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72" name="文本框 71"/>
            <p:cNvSpPr txBox="1"/>
            <p:nvPr>
              <p:custDataLst>
                <p:tags r:id="rId15"/>
              </p:custDataLst>
            </p:nvPr>
          </p:nvSpPr>
          <p:spPr>
            <a:xfrm>
              <a:off x="7517187" y="3840668"/>
              <a:ext cx="411512" cy="78404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300" normalizeH="0" baseline="0" noProof="0" dirty="0">
                  <a:ln>
                    <a:noFill/>
                  </a:ln>
                  <a:solidFill>
                    <a:srgbClr val="44546A"/>
                  </a:solidFill>
                  <a:effectLst/>
                  <a:uLnTx/>
                  <a:uFillTx/>
                  <a:latin typeface="微软雅黑" panose="020B0503020204020204" charset="-122"/>
                  <a:ea typeface="微软雅黑" panose="020B0503020204020204" charset="-122"/>
                  <a:cs typeface="+mn-cs"/>
                </a:rPr>
                <a:t>3</a:t>
              </a:r>
            </a:p>
          </p:txBody>
        </p:sp>
        <p:sp>
          <p:nvSpPr>
            <p:cNvPr id="73" name="文本框 72"/>
            <p:cNvSpPr txBox="1"/>
            <p:nvPr>
              <p:custDataLst>
                <p:tags r:id="rId16"/>
              </p:custDataLst>
            </p:nvPr>
          </p:nvSpPr>
          <p:spPr>
            <a:xfrm>
              <a:off x="3856138" y="3840839"/>
              <a:ext cx="589909" cy="8545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300" normalizeH="0" baseline="0" noProof="0" dirty="0">
                  <a:ln>
                    <a:noFill/>
                  </a:ln>
                  <a:solidFill>
                    <a:srgbClr val="44546A"/>
                  </a:solidFill>
                  <a:effectLst/>
                  <a:uLnTx/>
                  <a:uFillTx/>
                  <a:latin typeface="微软雅黑" panose="020B0503020204020204" charset="-122"/>
                  <a:ea typeface="微软雅黑" panose="020B0503020204020204" charset="-122"/>
                  <a:cs typeface="+mn-cs"/>
                </a:rPr>
                <a:t>2</a:t>
              </a:r>
            </a:p>
          </p:txBody>
        </p:sp>
        <p:sp>
          <p:nvSpPr>
            <p:cNvPr id="74" name="Freeform 16"/>
            <p:cNvSpPr>
              <a:spLocks noEditPoints="1"/>
            </p:cNvSpPr>
            <p:nvPr>
              <p:custDataLst>
                <p:tags r:id="rId17"/>
              </p:custDataLst>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grpSp>
      <p:pic>
        <p:nvPicPr>
          <p:cNvPr id="75" name="图片 74"/>
          <p:cNvPicPr>
            <a:picLocks noChangeAspect="1"/>
          </p:cNvPicPr>
          <p:nvPr>
            <p:custDataLst>
              <p:tags r:id="rId6"/>
            </p:custDataLst>
          </p:nvPr>
        </p:nvPicPr>
        <p:blipFill>
          <a:blip r:embed="rId22"/>
          <a:srcRect l="11814" t="15798"/>
          <a:stretch>
            <a:fillRect/>
          </a:stretch>
        </p:blipFill>
        <p:spPr>
          <a:xfrm>
            <a:off x="1409065" y="4772660"/>
            <a:ext cx="1994535" cy="687070"/>
          </a:xfrm>
          <a:prstGeom prst="rect">
            <a:avLst/>
          </a:prstGeom>
        </p:spPr>
      </p:pic>
      <p:sp>
        <p:nvSpPr>
          <p:cNvPr id="76" name="Title 6" descr="7b0a202020202262756c6c6574223a20227b5c2263617465676f727949645c223a31303030352c5c2274656d706c61746549645c223a32303233313436397d220a7d0a"/>
          <p:cNvSpPr txBox="1"/>
          <p:nvPr>
            <p:custDataLst>
              <p:tags r:id="rId7"/>
            </p:custDataLst>
          </p:nvPr>
        </p:nvSpPr>
        <p:spPr>
          <a:xfrm>
            <a:off x="1334554" y="5723556"/>
            <a:ext cx="9408814" cy="632491"/>
          </a:xfrm>
          <a:prstGeom prst="rect">
            <a:avLst/>
          </a:prstGeom>
          <a:solidFill>
            <a:srgbClr val="F7E9EA"/>
          </a:solid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charset="0"/>
              </a:defRPr>
            </a:lvl1pPr>
          </a:lstStyle>
          <a:p>
            <a:pPr marL="342265" marR="0" lvl="0" indent="-342900" algn="just" defTabSz="913765" rtl="0" eaLnBrk="1" fontAlgn="ctr" latinLnBrk="0" hangingPunct="1">
              <a:lnSpc>
                <a:spcPct val="150000"/>
              </a:lnSpc>
              <a:spcBef>
                <a:spcPts val="600"/>
              </a:spcBef>
              <a:spcAft>
                <a:spcPts val="0"/>
              </a:spcAft>
              <a:buClrTx/>
              <a:buSzPct val="100000"/>
              <a:buFont typeface="Wingdings" panose="05000000000000000000" pitchFamily="2" charset="2"/>
              <a:buChar char="Ø"/>
              <a:tabLst/>
              <a:defRPr/>
            </a:pPr>
            <a:endParaRPr kumimoji="0" lang="zh-CN" altLang="en-US" sz="2000" b="1" i="0" u="none" strike="noStrike" kern="1200" cap="none" spc="300" normalizeH="0" baseline="0" noProof="0" dirty="0">
              <a:ln w="3175">
                <a:noFill/>
              </a:ln>
              <a:solidFill>
                <a:srgbClr val="000000"/>
              </a:solidFill>
              <a:effectLst/>
              <a:uLnTx/>
              <a:uFillTx/>
              <a:latin typeface="微软雅黑" panose="020B0503020204020204" charset="-122"/>
              <a:ea typeface="微软雅黑" panose="020B0503020204020204" charset="-122"/>
              <a:cs typeface="+mn-ea"/>
              <a:sym typeface="方正粗金陵简体" panose="02000000000000000000" pitchFamily="2" charset="-122"/>
            </a:endParaRPr>
          </a:p>
        </p:txBody>
      </p:sp>
      <p:sp>
        <p:nvSpPr>
          <p:cNvPr id="77" name="文本框 76"/>
          <p:cNvSpPr txBox="1"/>
          <p:nvPr>
            <p:custDataLst>
              <p:tags r:id="rId8"/>
            </p:custDataLst>
          </p:nvPr>
        </p:nvSpPr>
        <p:spPr>
          <a:xfrm>
            <a:off x="1261342" y="5794510"/>
            <a:ext cx="9408815" cy="521970"/>
          </a:xfrm>
          <a:prstGeom prst="rect">
            <a:avLst/>
          </a:prstGeom>
          <a:noFill/>
        </p:spPr>
        <p:txBody>
          <a:bodyPr wrap="square">
            <a:spAutoFit/>
          </a:bodyPr>
          <a:lstStyle/>
          <a:p>
            <a:pPr marL="0" marR="0" lvl="0" indent="45720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计算市场因子后作为输入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ldLvl="0" animBg="1"/>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ym typeface="+mn-ea"/>
              </a:rPr>
              <a:t>模型实现与结果</a:t>
            </a:r>
          </a:p>
        </p:txBody>
      </p:sp>
      <p:sp>
        <p:nvSpPr>
          <p:cNvPr id="14" name="任意多边形: 形状 13"/>
          <p:cNvSpPr/>
          <p:nvPr/>
        </p:nvSpPr>
        <p:spPr>
          <a:xfrm>
            <a:off x="744855" y="1087755"/>
            <a:ext cx="3930650" cy="205930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1" name="平行四边形 30"/>
          <p:cNvSpPr/>
          <p:nvPr/>
        </p:nvSpPr>
        <p:spPr>
          <a:xfrm>
            <a:off x="915323" y="122737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6" name="任意多边形: 形状 35"/>
          <p:cNvSpPr/>
          <p:nvPr/>
        </p:nvSpPr>
        <p:spPr>
          <a:xfrm>
            <a:off x="744220" y="3645535"/>
            <a:ext cx="3931285" cy="2161540"/>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7" name="平行四边形 36"/>
          <p:cNvSpPr/>
          <p:nvPr/>
        </p:nvSpPr>
        <p:spPr>
          <a:xfrm>
            <a:off x="905798" y="379958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8" name="文本框 37"/>
          <p:cNvSpPr txBox="1"/>
          <p:nvPr/>
        </p:nvSpPr>
        <p:spPr>
          <a:xfrm>
            <a:off x="1045273" y="1500821"/>
            <a:ext cx="3874348" cy="109093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任务分类：</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具体交易值预测</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涨跌符号预测</a:t>
            </a:r>
          </a:p>
        </p:txBody>
      </p:sp>
      <p:sp>
        <p:nvSpPr>
          <p:cNvPr id="39" name="文本框 38"/>
          <p:cNvSpPr txBox="1"/>
          <p:nvPr/>
        </p:nvSpPr>
        <p:spPr>
          <a:xfrm>
            <a:off x="1131633" y="3974221"/>
            <a:ext cx="3874348" cy="173101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超参数设定：</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hidden_units = [50,10,1]</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learning_rate = 10^{-4}</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batch_size=40</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validation_size = 0.2</a:t>
            </a:r>
          </a:p>
        </p:txBody>
      </p:sp>
      <p:sp>
        <p:nvSpPr>
          <p:cNvPr id="42" name="right-quote-sign_36811"/>
          <p:cNvSpPr>
            <a:spLocks noChangeAspect="1"/>
          </p:cNvSpPr>
          <p:nvPr/>
        </p:nvSpPr>
        <p:spPr bwMode="auto">
          <a:xfrm>
            <a:off x="4479738" y="2823369"/>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45" name="right-quote-sign_36811"/>
          <p:cNvSpPr>
            <a:spLocks noChangeAspect="1"/>
          </p:cNvSpPr>
          <p:nvPr/>
        </p:nvSpPr>
        <p:spPr bwMode="auto">
          <a:xfrm>
            <a:off x="4470213" y="545907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pic>
        <p:nvPicPr>
          <p:cNvPr id="5" name="图片 4" descr="LSTM_loss下降"/>
          <p:cNvPicPr>
            <a:picLocks noChangeAspect="1"/>
          </p:cNvPicPr>
          <p:nvPr/>
        </p:nvPicPr>
        <p:blipFill>
          <a:blip r:embed="rId8"/>
          <a:stretch>
            <a:fillRect/>
          </a:stretch>
        </p:blipFill>
        <p:spPr>
          <a:xfrm>
            <a:off x="5979160" y="3622675"/>
            <a:ext cx="2528570" cy="1707515"/>
          </a:xfrm>
          <a:prstGeom prst="rect">
            <a:avLst/>
          </a:prstGeom>
        </p:spPr>
      </p:pic>
      <p:pic>
        <p:nvPicPr>
          <p:cNvPr id="6" name="图片 5" descr="LSTM_预测结果"/>
          <p:cNvPicPr>
            <a:picLocks noChangeAspect="1"/>
          </p:cNvPicPr>
          <p:nvPr/>
        </p:nvPicPr>
        <p:blipFill>
          <a:blip r:embed="rId9"/>
          <a:stretch>
            <a:fillRect/>
          </a:stretch>
        </p:blipFill>
        <p:spPr>
          <a:xfrm>
            <a:off x="9137650" y="3645535"/>
            <a:ext cx="2366645" cy="1706880"/>
          </a:xfrm>
          <a:prstGeom prst="rect">
            <a:avLst/>
          </a:prstGeom>
        </p:spPr>
      </p:pic>
      <p:pic>
        <p:nvPicPr>
          <p:cNvPr id="7" name="图片 6" descr="LSTM_predict_value"/>
          <p:cNvPicPr>
            <a:picLocks noChangeAspect="1"/>
          </p:cNvPicPr>
          <p:nvPr/>
        </p:nvPicPr>
        <p:blipFill>
          <a:blip r:embed="rId10"/>
          <a:stretch>
            <a:fillRect/>
          </a:stretch>
        </p:blipFill>
        <p:spPr>
          <a:xfrm>
            <a:off x="9098915" y="1087755"/>
            <a:ext cx="2402205" cy="1725295"/>
          </a:xfrm>
          <a:prstGeom prst="rect">
            <a:avLst/>
          </a:prstGeom>
        </p:spPr>
      </p:pic>
      <p:pic>
        <p:nvPicPr>
          <p:cNvPr id="8" name="图片 7" descr="LSTM_model_loss"/>
          <p:cNvPicPr>
            <a:picLocks noChangeAspect="1"/>
          </p:cNvPicPr>
          <p:nvPr/>
        </p:nvPicPr>
        <p:blipFill>
          <a:blip r:embed="rId11"/>
          <a:stretch>
            <a:fillRect/>
          </a:stretch>
        </p:blipFill>
        <p:spPr>
          <a:xfrm>
            <a:off x="5979795" y="1087755"/>
            <a:ext cx="2527935" cy="1717040"/>
          </a:xfrm>
          <a:prstGeom prst="rect">
            <a:avLst/>
          </a:prstGeom>
        </p:spPr>
      </p:pic>
      <p:sp>
        <p:nvSpPr>
          <p:cNvPr id="24" name="圆角矩形 7"/>
          <p:cNvSpPr/>
          <p:nvPr>
            <p:custDataLst>
              <p:tags r:id="rId1"/>
            </p:custDataLst>
          </p:nvPr>
        </p:nvSpPr>
        <p:spPr>
          <a:xfrm>
            <a:off x="5568315" y="946150"/>
            <a:ext cx="6148705" cy="239712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圆角矩形 7"/>
          <p:cNvSpPr/>
          <p:nvPr>
            <p:custDataLst>
              <p:tags r:id="rId2"/>
            </p:custDataLst>
          </p:nvPr>
        </p:nvSpPr>
        <p:spPr>
          <a:xfrm>
            <a:off x="5568315" y="3527425"/>
            <a:ext cx="6148705" cy="242443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文本框 10"/>
          <p:cNvSpPr txBox="1"/>
          <p:nvPr>
            <p:custDataLst>
              <p:tags r:id="rId3"/>
            </p:custDataLst>
          </p:nvPr>
        </p:nvSpPr>
        <p:spPr>
          <a:xfrm>
            <a:off x="5979160" y="2857500"/>
            <a:ext cx="5113655" cy="41084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mn-ea"/>
              </a:rPr>
              <a:t>具体交易值</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预测任务中与具体值有一定差别</a:t>
            </a:r>
          </a:p>
        </p:txBody>
      </p:sp>
      <p:sp>
        <p:nvSpPr>
          <p:cNvPr id="12" name="文本框 11"/>
          <p:cNvSpPr txBox="1"/>
          <p:nvPr>
            <p:custDataLst>
              <p:tags r:id="rId4"/>
            </p:custDataLst>
          </p:nvPr>
        </p:nvSpPr>
        <p:spPr>
          <a:xfrm>
            <a:off x="5979795" y="5459730"/>
            <a:ext cx="5427980" cy="41084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涨跌符号预测任务中测试集准确率达到</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0.831</a:t>
            </a:r>
          </a:p>
        </p:txBody>
      </p:sp>
      <p:sp>
        <p:nvSpPr>
          <p:cNvPr id="76" name="Title 6" descr="7b0a202020202262756c6c6574223a20227b5c2263617465676f727949645c223a31303030352c5c2274656d706c61746549645c223a32303233313436397d220a7d0a"/>
          <p:cNvSpPr txBox="1"/>
          <p:nvPr>
            <p:custDataLst>
              <p:tags r:id="rId5"/>
            </p:custDataLst>
          </p:nvPr>
        </p:nvSpPr>
        <p:spPr>
          <a:xfrm>
            <a:off x="1334554" y="6049946"/>
            <a:ext cx="9408814" cy="632491"/>
          </a:xfrm>
          <a:prstGeom prst="rect">
            <a:avLst/>
          </a:prstGeom>
          <a:solidFill>
            <a:srgbClr val="F7E9EA"/>
          </a:solid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charset="0"/>
              </a:defRPr>
            </a:lvl1pPr>
          </a:lstStyle>
          <a:p>
            <a:pPr marL="342265" marR="0" lvl="0" indent="-342900" algn="just" defTabSz="913765" rtl="0" eaLnBrk="1" fontAlgn="ctr" latinLnBrk="0" hangingPunct="1">
              <a:lnSpc>
                <a:spcPct val="150000"/>
              </a:lnSpc>
              <a:spcBef>
                <a:spcPts val="600"/>
              </a:spcBef>
              <a:spcAft>
                <a:spcPts val="0"/>
              </a:spcAft>
              <a:buClrTx/>
              <a:buSzPct val="100000"/>
              <a:buFont typeface="Wingdings" panose="05000000000000000000" pitchFamily="2" charset="2"/>
              <a:buChar char="Ø"/>
              <a:tabLst/>
              <a:defRPr/>
            </a:pPr>
            <a:endParaRPr kumimoji="0" lang="zh-CN" altLang="en-US" sz="2000" b="1" i="0" u="none" strike="noStrike" kern="1200" cap="none" spc="300" normalizeH="0" baseline="0" noProof="0" dirty="0">
              <a:ln w="3175">
                <a:noFill/>
              </a:ln>
              <a:solidFill>
                <a:srgbClr val="000000"/>
              </a:solidFill>
              <a:effectLst/>
              <a:uLnTx/>
              <a:uFillTx/>
              <a:latin typeface="微软雅黑" panose="020B0503020204020204" charset="-122"/>
              <a:ea typeface="微软雅黑" panose="020B0503020204020204" charset="-122"/>
              <a:cs typeface="+mn-ea"/>
              <a:sym typeface="方正粗金陵简体" panose="02000000000000000000" pitchFamily="2" charset="-122"/>
            </a:endParaRPr>
          </a:p>
        </p:txBody>
      </p:sp>
      <p:sp>
        <p:nvSpPr>
          <p:cNvPr id="77" name="文本框 76"/>
          <p:cNvSpPr txBox="1"/>
          <p:nvPr>
            <p:custDataLst>
              <p:tags r:id="rId6"/>
            </p:custDataLst>
          </p:nvPr>
        </p:nvSpPr>
        <p:spPr>
          <a:xfrm>
            <a:off x="1261342" y="6120900"/>
            <a:ext cx="9408815" cy="521970"/>
          </a:xfrm>
          <a:prstGeom prst="rect">
            <a:avLst/>
          </a:prstGeom>
          <a:noFill/>
        </p:spPr>
        <p:txBody>
          <a:bodyPr wrap="square">
            <a:spAutoFit/>
          </a:bodyPr>
          <a:lstStyle/>
          <a:p>
            <a:pPr marL="0" marR="0" lvl="0" indent="45720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涨跌符号预测任务表现更好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ldLvl="0" animBg="1"/>
      <p:bldP spid="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en-US" altLang="zh-CN" dirty="0"/>
              <a:t>ARIMA</a:t>
            </a:r>
            <a:r>
              <a:rPr lang="zh-CN" altLang="en-US" dirty="0"/>
              <a:t>模型与实现</a:t>
            </a:r>
          </a:p>
        </p:txBody>
      </p:sp>
      <p:sp>
        <p:nvSpPr>
          <p:cNvPr id="69" name="文本占位符 68"/>
          <p:cNvSpPr>
            <a:spLocks noGrp="1"/>
          </p:cNvSpPr>
          <p:nvPr>
            <p:ph type="body" sz="quarter" idx="11"/>
          </p:nvPr>
        </p:nvSpPr>
        <p:spPr>
          <a:xfrm>
            <a:off x="4654075" y="4187825"/>
            <a:ext cx="6489700" cy="2514600"/>
          </a:xfrm>
        </p:spPr>
        <p:txBody>
          <a:bodyPr/>
          <a:lstStyle/>
          <a:p>
            <a:pPr marL="342900" indent="-342900">
              <a:buFont typeface="Arial" panose="020B0604020202020204" pitchFamily="34" charset="0"/>
              <a:buChar char="•"/>
            </a:pPr>
            <a:r>
              <a:rPr lang="zh-CN" altLang="en-US" dirty="0">
                <a:solidFill>
                  <a:schemeClr val="accent2"/>
                </a:solidFill>
              </a:rPr>
              <a:t>背景介绍</a:t>
            </a:r>
          </a:p>
          <a:p>
            <a:pPr marL="342900" indent="-342900">
              <a:buFont typeface="Arial" panose="020B0604020202020204" pitchFamily="34" charset="0"/>
              <a:buChar char="•"/>
            </a:pPr>
            <a:r>
              <a:rPr lang="en-US" altLang="zh-CN" dirty="0">
                <a:solidFill>
                  <a:schemeClr val="accent2"/>
                </a:solidFill>
              </a:rPr>
              <a:t>ARIMA</a:t>
            </a:r>
            <a:r>
              <a:rPr lang="zh-CN" altLang="en-US" dirty="0">
                <a:solidFill>
                  <a:schemeClr val="accent2"/>
                </a:solidFill>
              </a:rPr>
              <a:t>模型构建步骤</a:t>
            </a:r>
          </a:p>
          <a:p>
            <a:pPr marL="342900" indent="-342900">
              <a:buFont typeface="Arial" panose="020B0604020202020204" pitchFamily="34" charset="0"/>
              <a:buChar char="•"/>
            </a:pPr>
            <a:r>
              <a:rPr lang="zh-CN" altLang="en-US" dirty="0">
                <a:solidFill>
                  <a:schemeClr val="accent2"/>
                </a:solidFill>
              </a:rPr>
              <a:t>模型实现及结果</a:t>
            </a: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03</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550426" y="1282080"/>
            <a:ext cx="5148852" cy="431900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背景介绍</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489941" y="1333296"/>
            <a:ext cx="4868545" cy="41332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705478" y="146550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117496" y="1501964"/>
            <a:ext cx="3373421" cy="3985706"/>
          </a:xfrm>
          <a:prstGeom prst="rect">
            <a:avLst/>
          </a:prstGeom>
          <a:noFill/>
        </p:spPr>
        <p:txBody>
          <a:bodyPr wrap="square" rtlCol="0">
            <a:spAutoFit/>
          </a:bodyPr>
          <a:lstStyle/>
          <a:p>
            <a:pPr>
              <a:lnSpc>
                <a:spcPct val="130000"/>
              </a:lnSpc>
            </a:pPr>
            <a:r>
              <a:rPr lang="en-US" altLang="zh-CN" sz="1400" b="1" dirty="0">
                <a:solidFill>
                  <a:schemeClr val="tx1">
                    <a:lumMod val="75000"/>
                    <a:lumOff val="25000"/>
                  </a:schemeClr>
                </a:solidFill>
              </a:rPr>
              <a:t>ARIMA</a:t>
            </a:r>
            <a:r>
              <a:rPr lang="zh-CN" altLang="en-US" sz="1400" dirty="0">
                <a:solidFill>
                  <a:schemeClr val="tx1">
                    <a:lumMod val="75000"/>
                    <a:lumOff val="25000"/>
                  </a:schemeClr>
                </a:solidFill>
              </a:rPr>
              <a:t>：</a:t>
            </a:r>
          </a:p>
          <a:p>
            <a:pPr marL="285750" indent="-285750">
              <a:lnSpc>
                <a:spcPct val="130000"/>
              </a:lnSpc>
              <a:buFont typeface="Arial" panose="020B0604020202020204" pitchFamily="34" charset="0"/>
              <a:buChar char="•"/>
            </a:pPr>
            <a:r>
              <a:rPr lang="en-US" altLang="zh-CN" sz="1400" dirty="0"/>
              <a:t>ARIMA </a:t>
            </a:r>
            <a:r>
              <a:rPr lang="zh-CN" altLang="en-US" sz="1400" dirty="0"/>
              <a:t>模型是一种基于时间序列分析的预测模型，它通过对时间序列数据进行分析和建模，预测未来的值。</a:t>
            </a:r>
            <a:r>
              <a:rPr lang="en-US" altLang="zh-CN" sz="1400" dirty="0"/>
              <a:t>ARIMA </a:t>
            </a:r>
            <a:r>
              <a:rPr lang="zh-CN" altLang="en-US" sz="1400" dirty="0"/>
              <a:t>模型可以看作是 </a:t>
            </a:r>
            <a:r>
              <a:rPr lang="en-US" altLang="zh-CN" sz="1400" dirty="0"/>
              <a:t>AR</a:t>
            </a:r>
            <a:r>
              <a:rPr lang="zh-CN" altLang="en-US" sz="1400" dirty="0"/>
              <a:t>（自回归）模型和 </a:t>
            </a:r>
            <a:r>
              <a:rPr lang="en-US" altLang="zh-CN" sz="1400" dirty="0"/>
              <a:t>MA</a:t>
            </a:r>
            <a:r>
              <a:rPr lang="zh-CN" altLang="en-US" sz="1400" dirty="0"/>
              <a:t>（移动平均）模型的结合体，它将这两种模型中的优点结合在一起，同时消除它们各自的缺点。</a:t>
            </a:r>
            <a:r>
              <a:rPr lang="en-US" altLang="zh-CN" sz="1400" dirty="0"/>
              <a:t>ARIMA </a:t>
            </a:r>
            <a:r>
              <a:rPr lang="zh-CN" altLang="en-US" sz="1400" dirty="0"/>
              <a:t>模型可以用于处理非平稳时间序列，其中包括趋势、季节性和周期性 等多种非平稳特征。</a:t>
            </a:r>
            <a:r>
              <a:rPr lang="en-US" altLang="zh-CN" sz="1400" dirty="0"/>
              <a:t>ARIMA </a:t>
            </a:r>
            <a:r>
              <a:rPr lang="zh-CN" altLang="en-US" sz="1400" dirty="0"/>
              <a:t>模型可以通过对时间序列数据进行差分操作，将非平稳序列转化为平稳序列，然后建立模型进行预测。</a:t>
            </a:r>
            <a:endParaRPr lang="zh-CN" altLang="en-US" sz="1400" dirty="0">
              <a:solidFill>
                <a:schemeClr val="tx1">
                  <a:lumMod val="75000"/>
                  <a:lumOff val="25000"/>
                </a:schemeClr>
              </a:solidFill>
            </a:endParaRPr>
          </a:p>
        </p:txBody>
      </p:sp>
      <p:sp>
        <p:nvSpPr>
          <p:cNvPr id="16" name="平行四边形 15"/>
          <p:cNvSpPr/>
          <p:nvPr/>
        </p:nvSpPr>
        <p:spPr>
          <a:xfrm>
            <a:off x="6878092" y="146486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1321291" y="509870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12" name="right-quote-sign_36811"/>
          <p:cNvSpPr>
            <a:spLocks noChangeAspect="1"/>
          </p:cNvSpPr>
          <p:nvPr/>
        </p:nvSpPr>
        <p:spPr bwMode="auto">
          <a:xfrm>
            <a:off x="5083477" y="509933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pic>
        <p:nvPicPr>
          <p:cNvPr id="17" name="图片 16">
            <a:extLst>
              <a:ext uri="{FF2B5EF4-FFF2-40B4-BE49-F238E27FC236}">
                <a16:creationId xmlns:a16="http://schemas.microsoft.com/office/drawing/2014/main" id="{BA5E4CDC-F452-8568-585A-24F29DA58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7028" y="2231991"/>
            <a:ext cx="1935648" cy="563929"/>
          </a:xfrm>
          <a:prstGeom prst="rect">
            <a:avLst/>
          </a:prstGeom>
        </p:spPr>
      </p:pic>
      <p:sp>
        <p:nvSpPr>
          <p:cNvPr id="18" name="文本框 17">
            <a:extLst>
              <a:ext uri="{FF2B5EF4-FFF2-40B4-BE49-F238E27FC236}">
                <a16:creationId xmlns:a16="http://schemas.microsoft.com/office/drawing/2014/main" id="{270A3E90-1FF2-024B-9A55-91523B3AEDCC}"/>
              </a:ext>
            </a:extLst>
          </p:cNvPr>
          <p:cNvSpPr txBox="1"/>
          <p:nvPr/>
        </p:nvSpPr>
        <p:spPr>
          <a:xfrm>
            <a:off x="7439025" y="1862659"/>
            <a:ext cx="2085975" cy="369332"/>
          </a:xfrm>
          <a:prstGeom prst="rect">
            <a:avLst/>
          </a:prstGeom>
          <a:noFill/>
        </p:spPr>
        <p:txBody>
          <a:bodyPr wrap="square" rtlCol="0">
            <a:spAutoFit/>
          </a:bodyPr>
          <a:lstStyle/>
          <a:p>
            <a:r>
              <a:rPr lang="en-US" altLang="zh-CN" dirty="0"/>
              <a:t>AR:</a:t>
            </a:r>
          </a:p>
        </p:txBody>
      </p:sp>
      <p:sp>
        <p:nvSpPr>
          <p:cNvPr id="19" name="文本框 18">
            <a:extLst>
              <a:ext uri="{FF2B5EF4-FFF2-40B4-BE49-F238E27FC236}">
                <a16:creationId xmlns:a16="http://schemas.microsoft.com/office/drawing/2014/main" id="{1C32A116-E66E-E0AF-A8B4-48697B756FCC}"/>
              </a:ext>
            </a:extLst>
          </p:cNvPr>
          <p:cNvSpPr txBox="1"/>
          <p:nvPr/>
        </p:nvSpPr>
        <p:spPr>
          <a:xfrm>
            <a:off x="7461703" y="3376499"/>
            <a:ext cx="2085975" cy="369332"/>
          </a:xfrm>
          <a:prstGeom prst="rect">
            <a:avLst/>
          </a:prstGeom>
          <a:noFill/>
        </p:spPr>
        <p:txBody>
          <a:bodyPr wrap="square" rtlCol="0">
            <a:spAutoFit/>
          </a:bodyPr>
          <a:lstStyle/>
          <a:p>
            <a:r>
              <a:rPr lang="en-US" altLang="zh-CN" dirty="0"/>
              <a:t>MA:</a:t>
            </a:r>
          </a:p>
        </p:txBody>
      </p:sp>
      <p:pic>
        <p:nvPicPr>
          <p:cNvPr id="21" name="图片 20">
            <a:extLst>
              <a:ext uri="{FF2B5EF4-FFF2-40B4-BE49-F238E27FC236}">
                <a16:creationId xmlns:a16="http://schemas.microsoft.com/office/drawing/2014/main" id="{411BE426-8EBC-B7CB-A95A-9DA7B0B4B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4149" y="4139536"/>
            <a:ext cx="2141406" cy="6553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550426" y="1282080"/>
            <a:ext cx="5148852" cy="431900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a:xfrm>
            <a:off x="942260" y="360907"/>
            <a:ext cx="7081677" cy="598488"/>
          </a:xfrm>
        </p:spPr>
        <p:txBody>
          <a:bodyPr anchor="ctr"/>
          <a:lstStyle/>
          <a:p>
            <a:r>
              <a:rPr lang="en-US" altLang="zh-CN" dirty="0"/>
              <a:t>ARIMA</a:t>
            </a:r>
            <a:r>
              <a:rPr lang="zh-CN" altLang="en-US" dirty="0"/>
              <a:t>模型构建步骤</a:t>
            </a:r>
          </a:p>
          <a:p>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489941" y="1333296"/>
            <a:ext cx="4868545" cy="41332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705478" y="146550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179043" y="1839797"/>
            <a:ext cx="3373421" cy="2865400"/>
          </a:xfrm>
          <a:prstGeom prst="rect">
            <a:avLst/>
          </a:prstGeom>
          <a:noFill/>
        </p:spPr>
        <p:txBody>
          <a:bodyPr wrap="square" rtlCol="0">
            <a:spAutoFit/>
          </a:bodyPr>
          <a:lstStyle/>
          <a:p>
            <a:pPr marL="342900" indent="-342900">
              <a:lnSpc>
                <a:spcPct val="130000"/>
              </a:lnSpc>
              <a:buAutoNum type="arabicPeriod"/>
            </a:pPr>
            <a:r>
              <a:rPr lang="zh-CN" altLang="en-US" sz="1400" dirty="0"/>
              <a:t>数据预处理：对时间序列数据进行预处理，如去除异常值、缺失值等。 </a:t>
            </a:r>
            <a:endParaRPr lang="en-US" altLang="zh-CN" sz="1400" dirty="0"/>
          </a:p>
          <a:p>
            <a:pPr marL="342900" indent="-342900">
              <a:lnSpc>
                <a:spcPct val="130000"/>
              </a:lnSpc>
              <a:buAutoNum type="arabicPeriod"/>
            </a:pPr>
            <a:r>
              <a:rPr lang="zh-CN" altLang="en-US" sz="1400" dirty="0"/>
              <a:t>平稳性检验：使用 </a:t>
            </a:r>
            <a:r>
              <a:rPr lang="en-US" altLang="zh-CN" sz="1400" dirty="0"/>
              <a:t>ADF </a:t>
            </a:r>
            <a:r>
              <a:rPr lang="zh-CN" altLang="en-US" sz="1400" dirty="0"/>
              <a:t>检验、</a:t>
            </a:r>
            <a:r>
              <a:rPr lang="en-US" altLang="zh-CN" sz="1400" dirty="0"/>
              <a:t>KPSS </a:t>
            </a:r>
            <a:r>
              <a:rPr lang="zh-CN" altLang="en-US" sz="1400" dirty="0"/>
              <a:t>检验等方法检验时间序列数据是否为平稳 时间序列，若不是，则进行差分操作。</a:t>
            </a:r>
            <a:endParaRPr lang="en-US" altLang="zh-CN" sz="1400" dirty="0"/>
          </a:p>
          <a:p>
            <a:pPr marL="342900" indent="-342900">
              <a:lnSpc>
                <a:spcPct val="130000"/>
              </a:lnSpc>
              <a:buAutoNum type="arabicPeriod"/>
            </a:pPr>
            <a:r>
              <a:rPr lang="zh-CN" altLang="en-US" sz="1400" dirty="0"/>
              <a:t>自相关和偏自相关函数图（</a:t>
            </a:r>
            <a:r>
              <a:rPr lang="en-US" altLang="zh-CN" sz="1400" dirty="0"/>
              <a:t>ACF </a:t>
            </a:r>
            <a:r>
              <a:rPr lang="zh-CN" altLang="en-US" sz="1400" dirty="0"/>
              <a:t>和 </a:t>
            </a:r>
            <a:r>
              <a:rPr lang="en-US" altLang="zh-CN" sz="1400" dirty="0"/>
              <a:t>PACF</a:t>
            </a:r>
            <a:r>
              <a:rPr lang="zh-CN" altLang="en-US" sz="1400" dirty="0"/>
              <a:t>）的分析：根据自相关和偏自相关函数图以及</a:t>
            </a:r>
            <a:r>
              <a:rPr lang="en-US" altLang="zh-CN" sz="1400" dirty="0"/>
              <a:t>AIC</a:t>
            </a:r>
            <a:r>
              <a:rPr lang="zh-CN" altLang="en-US" sz="1400" dirty="0"/>
              <a:t>和</a:t>
            </a:r>
            <a:r>
              <a:rPr lang="en-US" altLang="zh-CN" sz="1400" dirty="0"/>
              <a:t>BIC</a:t>
            </a:r>
            <a:r>
              <a:rPr lang="zh-CN" altLang="en-US" sz="1400" dirty="0"/>
              <a:t>来确定自回归阶数 𝑝 和移动平均阶数 𝑞。 </a:t>
            </a:r>
            <a:endParaRPr lang="en-US" altLang="zh-CN" sz="1400" dirty="0"/>
          </a:p>
        </p:txBody>
      </p:sp>
      <p:sp>
        <p:nvSpPr>
          <p:cNvPr id="16" name="平行四边形 15"/>
          <p:cNvSpPr/>
          <p:nvPr/>
        </p:nvSpPr>
        <p:spPr>
          <a:xfrm>
            <a:off x="6878092" y="146486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1321291" y="509870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12" name="right-quote-sign_36811"/>
          <p:cNvSpPr>
            <a:spLocks noChangeAspect="1"/>
          </p:cNvSpPr>
          <p:nvPr/>
        </p:nvSpPr>
        <p:spPr bwMode="auto">
          <a:xfrm>
            <a:off x="5083477" y="509933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5" name="文本框 4">
            <a:extLst>
              <a:ext uri="{FF2B5EF4-FFF2-40B4-BE49-F238E27FC236}">
                <a16:creationId xmlns:a16="http://schemas.microsoft.com/office/drawing/2014/main" id="{6AB7D157-39EF-E460-F1AF-E3B07F4AEBB8}"/>
              </a:ext>
            </a:extLst>
          </p:cNvPr>
          <p:cNvSpPr txBox="1"/>
          <p:nvPr/>
        </p:nvSpPr>
        <p:spPr>
          <a:xfrm>
            <a:off x="7517560" y="1839797"/>
            <a:ext cx="3214584" cy="3450175"/>
          </a:xfrm>
          <a:prstGeom prst="rect">
            <a:avLst/>
          </a:prstGeom>
          <a:noFill/>
        </p:spPr>
        <p:txBody>
          <a:bodyPr wrap="square" rtlCol="0">
            <a:spAutoFit/>
          </a:bodyPr>
          <a:lstStyle/>
          <a:p>
            <a:pPr marL="342900" indent="-342900">
              <a:lnSpc>
                <a:spcPct val="130000"/>
              </a:lnSpc>
              <a:buAutoNum type="arabicPeriod" startAt="4"/>
            </a:pPr>
            <a:r>
              <a:rPr lang="zh-CN" altLang="en-US" sz="1400" dirty="0"/>
              <a:t>模型估计：根据上述分析结果，建立 </a:t>
            </a:r>
            <a:r>
              <a:rPr lang="en-US" altLang="zh-CN" sz="1400" dirty="0"/>
              <a:t>ARIMA </a:t>
            </a:r>
            <a:r>
              <a:rPr lang="zh-CN" altLang="en-US" sz="1400" dirty="0"/>
              <a:t>模型并进行估计，可使用最大似然估计或贝叶斯估计等方法。</a:t>
            </a:r>
            <a:endParaRPr lang="en-US" altLang="zh-CN" sz="1400" dirty="0"/>
          </a:p>
          <a:p>
            <a:pPr marL="342900" indent="-342900">
              <a:lnSpc>
                <a:spcPct val="130000"/>
              </a:lnSpc>
              <a:buAutoNum type="arabicPeriod" startAt="4"/>
            </a:pPr>
            <a:r>
              <a:rPr lang="zh-CN" altLang="en-US" sz="1400" dirty="0"/>
              <a:t>模型诊断：对建立的 </a:t>
            </a:r>
            <a:r>
              <a:rPr lang="en-US" altLang="zh-CN" sz="1400" dirty="0"/>
              <a:t>ARIMA </a:t>
            </a:r>
            <a:r>
              <a:rPr lang="zh-CN" altLang="en-US" sz="1400" dirty="0"/>
              <a:t>模型进行检验，包括残差检验、单位根检验等。 </a:t>
            </a:r>
            <a:endParaRPr lang="en-US" altLang="zh-CN" sz="1400" dirty="0"/>
          </a:p>
          <a:p>
            <a:pPr marL="342900" indent="-342900">
              <a:lnSpc>
                <a:spcPct val="130000"/>
              </a:lnSpc>
              <a:buAutoNum type="arabicPeriod" startAt="4"/>
            </a:pPr>
            <a:r>
              <a:rPr lang="zh-CN" altLang="en-US" sz="1400" dirty="0"/>
              <a:t>模型预测：根据建立的 </a:t>
            </a:r>
            <a:r>
              <a:rPr lang="en-US" altLang="zh-CN" sz="1400" dirty="0"/>
              <a:t>ARIMA </a:t>
            </a:r>
            <a:r>
              <a:rPr lang="zh-CN" altLang="en-US" sz="1400" dirty="0"/>
              <a:t>模型进行预测，并计算预测误差和置信区间等。 </a:t>
            </a:r>
            <a:r>
              <a:rPr lang="en-US" altLang="zh-CN" sz="1400" dirty="0"/>
              <a:t>ARIMA </a:t>
            </a:r>
            <a:r>
              <a:rPr lang="zh-CN" altLang="en-US" sz="1400" dirty="0"/>
              <a:t>模型的预测可以使用以下公式：</a:t>
            </a:r>
          </a:p>
          <a:p>
            <a:endParaRPr lang="zh-CN" altLang="en-US" dirty="0"/>
          </a:p>
        </p:txBody>
      </p:sp>
    </p:spTree>
    <p:extLst>
      <p:ext uri="{BB962C8B-B14F-4D97-AF65-F5344CB8AC3E}">
        <p14:creationId xmlns:p14="http://schemas.microsoft.com/office/powerpoint/2010/main" val="223838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ym typeface="+mn-ea"/>
              </a:rPr>
              <a:t>模型实现与结果</a:t>
            </a:r>
          </a:p>
        </p:txBody>
      </p:sp>
      <p:sp>
        <p:nvSpPr>
          <p:cNvPr id="14" name="任意多边形: 形状 13"/>
          <p:cNvSpPr/>
          <p:nvPr/>
        </p:nvSpPr>
        <p:spPr>
          <a:xfrm>
            <a:off x="744855" y="1087755"/>
            <a:ext cx="3930650" cy="2161541"/>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1" name="平行四边形 30"/>
          <p:cNvSpPr/>
          <p:nvPr/>
        </p:nvSpPr>
        <p:spPr>
          <a:xfrm>
            <a:off x="915323" y="122737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6" name="任意多边形: 形状 35"/>
          <p:cNvSpPr/>
          <p:nvPr/>
        </p:nvSpPr>
        <p:spPr>
          <a:xfrm>
            <a:off x="744220" y="3645535"/>
            <a:ext cx="3931285" cy="2161540"/>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7" name="平行四边形 36"/>
          <p:cNvSpPr/>
          <p:nvPr/>
        </p:nvSpPr>
        <p:spPr>
          <a:xfrm>
            <a:off x="905798" y="379958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8" name="文本框 37"/>
          <p:cNvSpPr txBox="1"/>
          <p:nvPr/>
        </p:nvSpPr>
        <p:spPr>
          <a:xfrm>
            <a:off x="868523" y="1443696"/>
            <a:ext cx="3874348" cy="174509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dirty="0"/>
              <a:t>以研究过去时刻的收益与随机波动因素对于之后收益的影响。取前 </a:t>
            </a:r>
            <a:r>
              <a:rPr lang="en-US" altLang="zh-CN" sz="1400" dirty="0"/>
              <a:t>1000 </a:t>
            </a:r>
            <a:r>
              <a:rPr lang="zh-CN" altLang="en-US" sz="1400" dirty="0"/>
              <a:t>个数据作为研究对象， 取在 </a:t>
            </a:r>
            <a:r>
              <a:rPr lang="en-US" altLang="zh-CN" sz="1400" dirty="0"/>
              <a:t>t </a:t>
            </a:r>
            <a:r>
              <a:rPr lang="zh-CN" altLang="en-US" sz="1400" dirty="0"/>
              <a:t>时刻通过对于 𝑡 − 𝑘</a:t>
            </a:r>
            <a:r>
              <a:rPr lang="en-US" altLang="zh-CN" sz="1400" dirty="0"/>
              <a:t>1 </a:t>
            </a:r>
            <a:r>
              <a:rPr lang="zh-CN" altLang="en-US" sz="1400" dirty="0"/>
              <a:t>到 𝑡 时刻的收益作为动量因子、𝑡 − 𝑘</a:t>
            </a:r>
            <a:r>
              <a:rPr lang="en-US" altLang="zh-CN" sz="1400" dirty="0"/>
              <a:t>2 </a:t>
            </a:r>
            <a:r>
              <a:rPr lang="zh-CN" altLang="en-US" sz="1400" dirty="0"/>
              <a:t>到 𝑡 时刻的随机波动 作为反转因子，从而用 </a:t>
            </a:r>
            <a:r>
              <a:rPr lang="en-US" altLang="zh-CN" sz="1400" dirty="0"/>
              <a:t>ARIMA </a:t>
            </a:r>
            <a:r>
              <a:rPr lang="zh-CN" altLang="en-US" sz="1400" dirty="0"/>
              <a:t>模型预测 </a:t>
            </a:r>
            <a:r>
              <a:rPr lang="en-US" altLang="zh-CN" sz="1400" dirty="0"/>
              <a:t>t </a:t>
            </a:r>
            <a:r>
              <a:rPr lang="zh-CN" altLang="en-US" sz="1400" dirty="0"/>
              <a:t>到 </a:t>
            </a:r>
            <a:r>
              <a:rPr lang="en-US" altLang="zh-CN" sz="1400" dirty="0"/>
              <a:t>t + 1 </a:t>
            </a:r>
            <a:r>
              <a:rPr lang="zh-CN" altLang="en-US" sz="1400" dirty="0"/>
              <a:t>时刻的收益</a:t>
            </a:r>
            <a:r>
              <a:rPr lang="en-US" altLang="zh-CN" sz="1400" dirty="0"/>
              <a:t>.</a:t>
            </a:r>
            <a:endParaRPr kumimoji="0" lang="zh-CN" altLang="en-US" sz="12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p:txBody>
      </p:sp>
      <p:sp>
        <p:nvSpPr>
          <p:cNvPr id="39" name="文本框 38"/>
          <p:cNvSpPr txBox="1"/>
          <p:nvPr/>
        </p:nvSpPr>
        <p:spPr>
          <a:xfrm>
            <a:off x="905798" y="4119983"/>
            <a:ext cx="3769707" cy="146501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dirty="0"/>
              <a:t>构建 </a:t>
            </a:r>
            <a:r>
              <a:rPr lang="en-US" altLang="zh-CN" sz="1400" dirty="0"/>
              <a:t>ARIMA</a:t>
            </a:r>
            <a:r>
              <a:rPr lang="zh-CN" altLang="en-US" sz="1400" dirty="0"/>
              <a:t>（</a:t>
            </a:r>
            <a:r>
              <a:rPr lang="en-US" altLang="zh-CN" sz="1400" dirty="0"/>
              <a:t>1</a:t>
            </a:r>
            <a:r>
              <a:rPr lang="zh-CN" altLang="en-US" sz="1400" dirty="0"/>
              <a:t>，</a:t>
            </a:r>
            <a:r>
              <a:rPr lang="en-US" altLang="zh-CN" sz="1400" dirty="0"/>
              <a:t>0</a:t>
            </a:r>
            <a:r>
              <a:rPr lang="zh-CN" altLang="en-US" sz="1400" dirty="0"/>
              <a:t>，</a:t>
            </a:r>
            <a:r>
              <a:rPr lang="en-US" altLang="zh-CN" sz="1400" dirty="0"/>
              <a:t>1</a:t>
            </a:r>
            <a:r>
              <a:rPr lang="zh-CN" altLang="en-US" sz="1400" dirty="0"/>
              <a:t>）模型</a:t>
            </a:r>
            <a:endParaRPr lang="en-US" altLang="zh-CN" sz="1400" dirty="0"/>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dirty="0"/>
              <a:t>预测值与真实值的折线图具有一定的重合度，计算两者的相关系数为</a:t>
            </a:r>
            <a:r>
              <a:rPr lang="en-US" altLang="zh-CN" sz="1400" dirty="0"/>
              <a:t>0.81506057</a:t>
            </a:r>
            <a:r>
              <a:rPr lang="zh-CN" altLang="en-US" sz="1400" dirty="0"/>
              <a:t>， 为强正相关，模型趋势拟合较好</a:t>
            </a:r>
            <a:endParaRPr lang="zh-CN" altLang="en-US" sz="1400" dirty="0">
              <a:sym typeface="+mn-ea"/>
            </a:endParaRPr>
          </a:p>
        </p:txBody>
      </p:sp>
      <p:sp>
        <p:nvSpPr>
          <p:cNvPr id="42" name="right-quote-sign_36811"/>
          <p:cNvSpPr>
            <a:spLocks noChangeAspect="1"/>
          </p:cNvSpPr>
          <p:nvPr/>
        </p:nvSpPr>
        <p:spPr bwMode="auto">
          <a:xfrm>
            <a:off x="4481384" y="2966282"/>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45" name="right-quote-sign_36811"/>
          <p:cNvSpPr>
            <a:spLocks noChangeAspect="1"/>
          </p:cNvSpPr>
          <p:nvPr/>
        </p:nvSpPr>
        <p:spPr bwMode="auto">
          <a:xfrm>
            <a:off x="4470213" y="545907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24" name="圆角矩形 7"/>
          <p:cNvSpPr/>
          <p:nvPr>
            <p:custDataLst>
              <p:tags r:id="rId1"/>
            </p:custDataLst>
          </p:nvPr>
        </p:nvSpPr>
        <p:spPr>
          <a:xfrm>
            <a:off x="5123771" y="955970"/>
            <a:ext cx="6564785" cy="19818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圆角矩形 7"/>
          <p:cNvSpPr/>
          <p:nvPr>
            <p:custDataLst>
              <p:tags r:id="rId2"/>
            </p:custDataLst>
          </p:nvPr>
        </p:nvSpPr>
        <p:spPr>
          <a:xfrm>
            <a:off x="5123771" y="3063329"/>
            <a:ext cx="6564786" cy="284852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3" name="图片 12">
            <a:extLst>
              <a:ext uri="{FF2B5EF4-FFF2-40B4-BE49-F238E27FC236}">
                <a16:creationId xmlns:a16="http://schemas.microsoft.com/office/drawing/2014/main" id="{9B3C8C75-1EC7-6E13-E8BE-BC4E49E66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438" y="1169915"/>
            <a:ext cx="5639289" cy="1585097"/>
          </a:xfrm>
          <a:prstGeom prst="rect">
            <a:avLst/>
          </a:prstGeom>
        </p:spPr>
      </p:pic>
      <p:pic>
        <p:nvPicPr>
          <p:cNvPr id="16" name="图片 15">
            <a:extLst>
              <a:ext uri="{FF2B5EF4-FFF2-40B4-BE49-F238E27FC236}">
                <a16:creationId xmlns:a16="http://schemas.microsoft.com/office/drawing/2014/main" id="{6C769DF7-3661-D621-873B-5E915E83F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523" y="3251630"/>
            <a:ext cx="3792133" cy="2472853"/>
          </a:xfrm>
          <a:prstGeom prst="rect">
            <a:avLst/>
          </a:prstGeom>
        </p:spPr>
      </p:pic>
      <p:pic>
        <p:nvPicPr>
          <p:cNvPr id="18" name="图片 17">
            <a:extLst>
              <a:ext uri="{FF2B5EF4-FFF2-40B4-BE49-F238E27FC236}">
                <a16:creationId xmlns:a16="http://schemas.microsoft.com/office/drawing/2014/main" id="{9E492233-C62D-0CF4-A360-AEF6264E89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7559" y="3429000"/>
            <a:ext cx="2296266" cy="2052687"/>
          </a:xfrm>
          <a:prstGeom prst="rect">
            <a:avLst/>
          </a:prstGeom>
        </p:spPr>
      </p:pic>
    </p:spTree>
    <p:extLst>
      <p:ext uri="{BB962C8B-B14F-4D97-AF65-F5344CB8AC3E}">
        <p14:creationId xmlns:p14="http://schemas.microsoft.com/office/powerpoint/2010/main" val="3660024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结论</a:t>
            </a:r>
          </a:p>
        </p:txBody>
      </p:sp>
      <p:sp>
        <p:nvSpPr>
          <p:cNvPr id="69" name="文本占位符 68"/>
          <p:cNvSpPr>
            <a:spLocks noGrp="1"/>
          </p:cNvSpPr>
          <p:nvPr>
            <p:ph type="body" sz="quarter" idx="11"/>
          </p:nvPr>
        </p:nvSpPr>
        <p:spPr>
          <a:xfrm>
            <a:off x="4653915" y="4054475"/>
            <a:ext cx="6489700" cy="2514600"/>
          </a:xfrm>
        </p:spPr>
        <p:txBody>
          <a:bodyPr/>
          <a:lstStyle/>
          <a:p>
            <a:pPr marL="342900" indent="-342900">
              <a:buFont typeface="Arial" panose="020B0604020202020204" pitchFamily="34" charset="0"/>
              <a:buChar char="•"/>
            </a:pPr>
            <a:r>
              <a:rPr lang="zh-CN" altLang="en-US" dirty="0"/>
              <a:t>模型对比</a:t>
            </a:r>
            <a:endParaRPr lang="zh-CN" altLang="en-US" dirty="0">
              <a:solidFill>
                <a:schemeClr val="accent2"/>
              </a:solidFill>
            </a:endParaRPr>
          </a:p>
          <a:p>
            <a:pPr marL="342900" indent="-342900">
              <a:buFont typeface="Arial" panose="020B0604020202020204" pitchFamily="34" charset="0"/>
              <a:buChar char="•"/>
            </a:pPr>
            <a:r>
              <a:rPr lang="zh-CN" altLang="en-US" dirty="0"/>
              <a:t>不足与展望</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solidFill>
                    <a:srgbClr val="C8161E"/>
                  </a:solidFill>
                  <a:effectLst/>
                  <a:uLnTx/>
                  <a:uFillTx/>
                  <a:latin typeface="Arial"/>
                  <a:ea typeface="微软雅黑"/>
                  <a:cs typeface="+mn-cs"/>
                </a:rPr>
                <a:t>04</a:t>
              </a:r>
              <a:endParaRPr kumimoji="0" lang="zh-CN" altLang="en-US" sz="13800" b="1" i="0" u="none" strike="noStrike" kern="1200" cap="none" spc="0" normalizeH="0" baseline="0" noProof="0" dirty="0">
                <a:ln>
                  <a:noFill/>
                </a:ln>
                <a:solidFill>
                  <a:srgbClr val="C8161E"/>
                </a:solidFill>
                <a:effectLst/>
                <a:uLnTx/>
                <a:uFillTx/>
                <a:latin typeface="Arial"/>
                <a:ea typeface="微软雅黑"/>
                <a:cs typeface="+mn-cs"/>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Tree>
    <p:extLst>
      <p:ext uri="{BB962C8B-B14F-4D97-AF65-F5344CB8AC3E}">
        <p14:creationId xmlns:p14="http://schemas.microsoft.com/office/powerpoint/2010/main" val="55281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模型对比</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a:p>
        </p:txBody>
      </p:sp>
      <p:sp>
        <p:nvSpPr>
          <p:cNvPr id="18" name="矩形 17">
            <a:extLst>
              <a:ext uri="{FF2B5EF4-FFF2-40B4-BE49-F238E27FC236}">
                <a16:creationId xmlns:a16="http://schemas.microsoft.com/office/drawing/2014/main" id="{FC5EA523-3B07-4900-9451-5AE043827371}"/>
              </a:ext>
            </a:extLst>
          </p:cNvPr>
          <p:cNvSpPr/>
          <p:nvPr/>
        </p:nvSpPr>
        <p:spPr>
          <a:xfrm>
            <a:off x="2335886" y="1254691"/>
            <a:ext cx="14157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模型结构</a:t>
            </a:r>
          </a:p>
        </p:txBody>
      </p:sp>
      <p:sp>
        <p:nvSpPr>
          <p:cNvPr id="20" name="矩形 19">
            <a:extLst>
              <a:ext uri="{FF2B5EF4-FFF2-40B4-BE49-F238E27FC236}">
                <a16:creationId xmlns:a16="http://schemas.microsoft.com/office/drawing/2014/main" id="{C0930ECD-9CA4-4B63-9EF3-2A6A144F8703}"/>
              </a:ext>
            </a:extLst>
          </p:cNvPr>
          <p:cNvSpPr/>
          <p:nvPr/>
        </p:nvSpPr>
        <p:spPr>
          <a:xfrm>
            <a:off x="1123391" y="3710354"/>
            <a:ext cx="2628267" cy="46166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模型解释性</a:t>
            </a:r>
          </a:p>
        </p:txBody>
      </p:sp>
      <p:sp>
        <p:nvSpPr>
          <p:cNvPr id="22" name="矩形 21">
            <a:extLst>
              <a:ext uri="{FF2B5EF4-FFF2-40B4-BE49-F238E27FC236}">
                <a16:creationId xmlns:a16="http://schemas.microsoft.com/office/drawing/2014/main" id="{BC3CE1CC-E2CA-473A-917F-CC7DF6DD45E9}"/>
              </a:ext>
            </a:extLst>
          </p:cNvPr>
          <p:cNvSpPr/>
          <p:nvPr/>
        </p:nvSpPr>
        <p:spPr>
          <a:xfrm>
            <a:off x="8164617" y="3697522"/>
            <a:ext cx="1723549" cy="461665"/>
          </a:xfrm>
          <a:prstGeom prst="rect">
            <a:avLst/>
          </a:prstGeom>
        </p:spPr>
        <p:txBody>
          <a:bodyPr wrap="square">
            <a:spAutoFit/>
          </a:bodyPr>
          <a:lstStyle/>
          <a:p>
            <a:r>
              <a:rPr lang="zh-CN" altLang="en-US" sz="2400" b="1" dirty="0">
                <a:solidFill>
                  <a:schemeClr val="accent2"/>
                </a:solidFill>
                <a:ea typeface="思源黑体 CN Heavy" panose="020B0A00000000000000" pitchFamily="34" charset="-122"/>
              </a:rPr>
              <a:t>模型复杂度</a:t>
            </a:r>
          </a:p>
        </p:txBody>
      </p:sp>
      <p:sp>
        <p:nvSpPr>
          <p:cNvPr id="24" name="矩形 23">
            <a:extLst>
              <a:ext uri="{FF2B5EF4-FFF2-40B4-BE49-F238E27FC236}">
                <a16:creationId xmlns:a16="http://schemas.microsoft.com/office/drawing/2014/main" id="{BC8D302D-D3B1-4410-8994-7B04637550C0}"/>
              </a:ext>
            </a:extLst>
          </p:cNvPr>
          <p:cNvSpPr/>
          <p:nvPr/>
        </p:nvSpPr>
        <p:spPr>
          <a:xfrm>
            <a:off x="8232398" y="1271649"/>
            <a:ext cx="1415772"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模型假设</a:t>
            </a:r>
          </a:p>
        </p:txBody>
      </p:sp>
      <p:sp>
        <p:nvSpPr>
          <p:cNvPr id="25" name="文本框 24">
            <a:extLst>
              <a:ext uri="{FF2B5EF4-FFF2-40B4-BE49-F238E27FC236}">
                <a16:creationId xmlns:a16="http://schemas.microsoft.com/office/drawing/2014/main" id="{273CF2A7-C429-4217-83A1-9C6026DB9565}"/>
              </a:ext>
            </a:extLst>
          </p:cNvPr>
          <p:cNvSpPr txBox="1"/>
          <p:nvPr/>
        </p:nvSpPr>
        <p:spPr>
          <a:xfrm>
            <a:off x="319056" y="1733314"/>
            <a:ext cx="3751668" cy="1544205"/>
          </a:xfrm>
          <a:prstGeom prst="rect">
            <a:avLst/>
          </a:prstGeom>
          <a:noFill/>
        </p:spPr>
        <p:txBody>
          <a:bodyPr wrap="square" rtlCol="0">
            <a:spAutoFit/>
          </a:bodyPr>
          <a:lstStyle/>
          <a:p>
            <a:pPr algn="just">
              <a:lnSpc>
                <a:spcPct val="120000"/>
              </a:lnSpc>
            </a:pPr>
            <a:r>
              <a:rPr lang="zh-CN" altLang="en-US" sz="1600" dirty="0">
                <a:solidFill>
                  <a:schemeClr val="tx1">
                    <a:lumMod val="75000"/>
                    <a:lumOff val="25000"/>
                  </a:schemeClr>
                </a:solidFill>
              </a:rPr>
              <a:t> </a:t>
            </a:r>
            <a:r>
              <a:rPr lang="en-US" altLang="zh-CN" sz="1600" b="0" i="0" dirty="0">
                <a:solidFill>
                  <a:srgbClr val="374151"/>
                </a:solidFill>
                <a:effectLst/>
                <a:latin typeface="Söhne"/>
              </a:rPr>
              <a:t>ARIMA</a:t>
            </a:r>
            <a:r>
              <a:rPr lang="zh-CN" altLang="en-US" sz="1600" b="0" i="0" dirty="0">
                <a:solidFill>
                  <a:srgbClr val="374151"/>
                </a:solidFill>
                <a:effectLst/>
                <a:latin typeface="Söhne"/>
              </a:rPr>
              <a:t>模型是一种基于时间序列的统计模型，其结构主要由阶数决定。</a:t>
            </a:r>
            <a:endParaRPr lang="en-US" altLang="zh-CN" sz="1600" b="0" i="0" dirty="0">
              <a:solidFill>
                <a:srgbClr val="374151"/>
              </a:solidFill>
              <a:effectLst/>
              <a:latin typeface="Söhne"/>
            </a:endParaRPr>
          </a:p>
          <a:p>
            <a:pPr algn="just">
              <a:lnSpc>
                <a:spcPct val="120000"/>
              </a:lnSpc>
            </a:pPr>
            <a:r>
              <a:rPr lang="en-US" altLang="zh-CN" sz="1600" b="0" i="0" dirty="0">
                <a:solidFill>
                  <a:srgbClr val="374151"/>
                </a:solidFill>
                <a:effectLst/>
                <a:latin typeface="Söhne"/>
              </a:rPr>
              <a:t>LSTM</a:t>
            </a:r>
            <a:r>
              <a:rPr lang="zh-CN" altLang="en-US" sz="1600" b="0" i="0" dirty="0">
                <a:solidFill>
                  <a:srgbClr val="374151"/>
                </a:solidFill>
                <a:effectLst/>
                <a:latin typeface="Söhne"/>
              </a:rPr>
              <a:t>模型是一种循环神经网络（</a:t>
            </a:r>
            <a:r>
              <a:rPr lang="en-US" altLang="zh-CN" sz="1600" b="0" i="0" dirty="0">
                <a:solidFill>
                  <a:srgbClr val="374151"/>
                </a:solidFill>
                <a:effectLst/>
                <a:latin typeface="Söhne"/>
              </a:rPr>
              <a:t>RNN</a:t>
            </a:r>
            <a:r>
              <a:rPr lang="zh-CN" altLang="en-US" sz="1600" b="0" i="0" dirty="0">
                <a:solidFill>
                  <a:srgbClr val="374151"/>
                </a:solidFill>
                <a:effectLst/>
                <a:latin typeface="Söhne"/>
              </a:rPr>
              <a:t>）的变种</a:t>
            </a:r>
            <a:r>
              <a:rPr lang="zh-CN" altLang="en-US" sz="1600" dirty="0">
                <a:solidFill>
                  <a:srgbClr val="374151"/>
                </a:solidFill>
                <a:latin typeface="Söhne"/>
              </a:rPr>
              <a:t>，</a:t>
            </a:r>
            <a:r>
              <a:rPr lang="zh-CN" altLang="en-US" sz="1600" b="0" i="0" dirty="0">
                <a:solidFill>
                  <a:srgbClr val="374151"/>
                </a:solidFill>
                <a:effectLst/>
                <a:latin typeface="Söhne"/>
              </a:rPr>
              <a:t>主要组成部分是</a:t>
            </a:r>
            <a:r>
              <a:rPr lang="en-US" altLang="zh-CN" sz="1600" b="0" i="0" dirty="0">
                <a:solidFill>
                  <a:srgbClr val="374151"/>
                </a:solidFill>
                <a:effectLst/>
                <a:latin typeface="Söhne"/>
              </a:rPr>
              <a:t>LSTM</a:t>
            </a:r>
            <a:r>
              <a:rPr lang="zh-CN" altLang="en-US" sz="1600" b="0" i="0" dirty="0">
                <a:solidFill>
                  <a:srgbClr val="374151"/>
                </a:solidFill>
                <a:effectLst/>
                <a:latin typeface="Söhne"/>
              </a:rPr>
              <a:t>单元，包括输入门、遗忘门、输出门和细胞状态。</a:t>
            </a:r>
            <a:endParaRPr lang="zh-CN" altLang="en-US" sz="1600" dirty="0">
              <a:solidFill>
                <a:schemeClr val="tx1">
                  <a:lumMod val="75000"/>
                  <a:lumOff val="25000"/>
                </a:schemeClr>
              </a:solidFill>
            </a:endParaRPr>
          </a:p>
        </p:txBody>
      </p:sp>
      <p:sp>
        <p:nvSpPr>
          <p:cNvPr id="26" name="文本框 25">
            <a:extLst>
              <a:ext uri="{FF2B5EF4-FFF2-40B4-BE49-F238E27FC236}">
                <a16:creationId xmlns:a16="http://schemas.microsoft.com/office/drawing/2014/main" id="{B9DDB714-1E94-4ECD-A3A1-54632DF4B2F2}"/>
              </a:ext>
            </a:extLst>
          </p:cNvPr>
          <p:cNvSpPr txBox="1"/>
          <p:nvPr/>
        </p:nvSpPr>
        <p:spPr>
          <a:xfrm>
            <a:off x="674572" y="4229714"/>
            <a:ext cx="3401042" cy="1248740"/>
          </a:xfrm>
          <a:prstGeom prst="rect">
            <a:avLst/>
          </a:prstGeom>
          <a:noFill/>
        </p:spPr>
        <p:txBody>
          <a:bodyPr wrap="square" rtlCol="0">
            <a:spAutoFit/>
          </a:bodyPr>
          <a:lstStyle/>
          <a:p>
            <a:pPr algn="just">
              <a:lnSpc>
                <a:spcPct val="120000"/>
              </a:lnSpc>
            </a:pPr>
            <a:r>
              <a:rPr lang="en-US" altLang="zh-CN" sz="1600" dirty="0">
                <a:solidFill>
                  <a:schemeClr val="tx1">
                    <a:lumMod val="75000"/>
                    <a:lumOff val="25000"/>
                  </a:schemeClr>
                </a:solidFill>
              </a:rPr>
              <a:t>ARIMA</a:t>
            </a:r>
            <a:r>
              <a:rPr lang="zh-CN" altLang="en-US" sz="1600" dirty="0">
                <a:solidFill>
                  <a:schemeClr val="tx1">
                    <a:lumMod val="75000"/>
                    <a:lumOff val="25000"/>
                  </a:schemeClr>
                </a:solidFill>
              </a:rPr>
              <a:t>模型的解释性较好，可以解释模型中每个参数的意义和作用。而</a:t>
            </a:r>
            <a:r>
              <a:rPr lang="en-US" altLang="zh-CN" sz="1600" dirty="0">
                <a:solidFill>
                  <a:schemeClr val="tx1">
                    <a:lumMod val="75000"/>
                    <a:lumOff val="25000"/>
                  </a:schemeClr>
                </a:solidFill>
              </a:rPr>
              <a:t>LSTM</a:t>
            </a:r>
            <a:r>
              <a:rPr lang="zh-CN" altLang="en-US" sz="1600" dirty="0">
                <a:solidFill>
                  <a:schemeClr val="tx1">
                    <a:lumMod val="75000"/>
                    <a:lumOff val="25000"/>
                  </a:schemeClr>
                </a:solidFill>
              </a:rPr>
              <a:t>模型的解释性相对较差，难以理解模型内部的计算机制和模式。</a:t>
            </a:r>
          </a:p>
        </p:txBody>
      </p:sp>
      <p:sp>
        <p:nvSpPr>
          <p:cNvPr id="28" name="文本框 27">
            <a:extLst>
              <a:ext uri="{FF2B5EF4-FFF2-40B4-BE49-F238E27FC236}">
                <a16:creationId xmlns:a16="http://schemas.microsoft.com/office/drawing/2014/main" id="{4FF1A978-C68C-4EE4-ADD7-1B213BB8A36E}"/>
              </a:ext>
            </a:extLst>
          </p:cNvPr>
          <p:cNvSpPr txBox="1"/>
          <p:nvPr/>
        </p:nvSpPr>
        <p:spPr>
          <a:xfrm>
            <a:off x="8253113" y="1733314"/>
            <a:ext cx="3651358" cy="1544205"/>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 </a:t>
            </a:r>
            <a:r>
              <a:rPr lang="en-US" altLang="zh-CN" sz="1600" dirty="0">
                <a:solidFill>
                  <a:schemeClr val="tx1">
                    <a:lumMod val="75000"/>
                    <a:lumOff val="25000"/>
                  </a:schemeClr>
                </a:solidFill>
              </a:rPr>
              <a:t>LSTM</a:t>
            </a:r>
            <a:r>
              <a:rPr lang="zh-CN" altLang="en-US" sz="1600" dirty="0">
                <a:solidFill>
                  <a:schemeClr val="tx1">
                    <a:lumMod val="75000"/>
                    <a:lumOff val="25000"/>
                  </a:schemeClr>
                </a:solidFill>
              </a:rPr>
              <a:t>模型和</a:t>
            </a:r>
            <a:r>
              <a:rPr lang="en-US" altLang="zh-CN" sz="1600" dirty="0">
                <a:solidFill>
                  <a:schemeClr val="tx1">
                    <a:lumMod val="75000"/>
                    <a:lumOff val="25000"/>
                  </a:schemeClr>
                </a:solidFill>
              </a:rPr>
              <a:t>ARIMA</a:t>
            </a:r>
            <a:r>
              <a:rPr lang="zh-CN" altLang="en-US" sz="1600" dirty="0">
                <a:solidFill>
                  <a:schemeClr val="tx1">
                    <a:lumMod val="75000"/>
                    <a:lumOff val="25000"/>
                  </a:schemeClr>
                </a:solidFill>
              </a:rPr>
              <a:t>模型都适用于时间序列数据并可以博捉到序列数据中的依赖关系，但</a:t>
            </a:r>
            <a:r>
              <a:rPr lang="en-US" altLang="zh-CN" sz="1600" dirty="0">
                <a:solidFill>
                  <a:schemeClr val="tx1">
                    <a:lumMod val="75000"/>
                    <a:lumOff val="25000"/>
                  </a:schemeClr>
                </a:solidFill>
              </a:rPr>
              <a:t>ARIMA</a:t>
            </a:r>
            <a:r>
              <a:rPr lang="zh-CN" altLang="en-US" sz="1600" dirty="0">
                <a:solidFill>
                  <a:schemeClr val="tx1">
                    <a:lumMod val="75000"/>
                    <a:lumOff val="25000"/>
                  </a:schemeClr>
                </a:solidFill>
              </a:rPr>
              <a:t>模型适用于稳定的时间序列数据，比</a:t>
            </a:r>
            <a:r>
              <a:rPr lang="en-US" altLang="zh-CN" sz="1600" dirty="0">
                <a:solidFill>
                  <a:schemeClr val="tx1">
                    <a:lumMod val="75000"/>
                    <a:lumOff val="25000"/>
                  </a:schemeClr>
                </a:solidFill>
              </a:rPr>
              <a:t>LSTM</a:t>
            </a:r>
            <a:r>
              <a:rPr lang="zh-CN" altLang="en-US" sz="1600" dirty="0">
                <a:solidFill>
                  <a:schemeClr val="tx1">
                    <a:lumMod val="75000"/>
                    <a:lumOff val="25000"/>
                  </a:schemeClr>
                </a:solidFill>
              </a:rPr>
              <a:t>模型的前提要求更高。</a:t>
            </a:r>
          </a:p>
        </p:txBody>
      </p:sp>
      <p:sp>
        <p:nvSpPr>
          <p:cNvPr id="29" name="文本框 28">
            <a:extLst>
              <a:ext uri="{FF2B5EF4-FFF2-40B4-BE49-F238E27FC236}">
                <a16:creationId xmlns:a16="http://schemas.microsoft.com/office/drawing/2014/main" id="{6D7DDD70-35DC-4A6D-8C6E-C00BB6097FAA}"/>
              </a:ext>
            </a:extLst>
          </p:cNvPr>
          <p:cNvSpPr txBox="1"/>
          <p:nvPr/>
        </p:nvSpPr>
        <p:spPr>
          <a:xfrm>
            <a:off x="8200449" y="4174638"/>
            <a:ext cx="3651358" cy="1544205"/>
          </a:xfrm>
          <a:prstGeom prst="rect">
            <a:avLst/>
          </a:prstGeom>
          <a:noFill/>
        </p:spPr>
        <p:txBody>
          <a:bodyPr wrap="square" rtlCol="0">
            <a:spAutoFit/>
          </a:bodyPr>
          <a:lstStyle/>
          <a:p>
            <a:pPr>
              <a:lnSpc>
                <a:spcPct val="120000"/>
              </a:lnSpc>
            </a:pPr>
            <a:r>
              <a:rPr lang="en-US" altLang="zh-CN" sz="1600" dirty="0">
                <a:solidFill>
                  <a:schemeClr val="tx1">
                    <a:lumMod val="75000"/>
                    <a:lumOff val="25000"/>
                  </a:schemeClr>
                </a:solidFill>
              </a:rPr>
              <a:t>LSTM</a:t>
            </a:r>
            <a:r>
              <a:rPr lang="zh-CN" altLang="en-US" sz="1600" dirty="0">
                <a:solidFill>
                  <a:schemeClr val="tx1">
                    <a:lumMod val="75000"/>
                    <a:lumOff val="25000"/>
                  </a:schemeClr>
                </a:solidFill>
              </a:rPr>
              <a:t>模型相对</a:t>
            </a:r>
            <a:r>
              <a:rPr lang="en-US" altLang="zh-CN" sz="1600" dirty="0">
                <a:solidFill>
                  <a:schemeClr val="tx1">
                    <a:lumMod val="75000"/>
                    <a:lumOff val="25000"/>
                  </a:schemeClr>
                </a:solidFill>
              </a:rPr>
              <a:t>ARIMA</a:t>
            </a:r>
            <a:r>
              <a:rPr lang="zh-CN" altLang="en-US" sz="1600" dirty="0">
                <a:solidFill>
                  <a:schemeClr val="tx1">
                    <a:lumMod val="75000"/>
                    <a:lumOff val="25000"/>
                  </a:schemeClr>
                </a:solidFill>
              </a:rPr>
              <a:t>模型更加复杂，需要更多的训练数据和计算资源，可能会导致过拟合的问题。</a:t>
            </a:r>
            <a:r>
              <a:rPr lang="en-US" altLang="zh-CN" sz="1600" dirty="0">
                <a:solidFill>
                  <a:schemeClr val="tx1">
                    <a:lumMod val="75000"/>
                    <a:lumOff val="25000"/>
                  </a:schemeClr>
                </a:solidFill>
              </a:rPr>
              <a:t>ARIMA</a:t>
            </a:r>
            <a:r>
              <a:rPr lang="zh-CN" altLang="en-US" sz="1600" dirty="0">
                <a:solidFill>
                  <a:schemeClr val="tx1">
                    <a:lumMod val="75000"/>
                    <a:lumOff val="25000"/>
                  </a:schemeClr>
                </a:solidFill>
              </a:rPr>
              <a:t>模型则比较简单，只需要较少的参数来建立模型，但可能会出现欠拟合的问题。</a:t>
            </a:r>
          </a:p>
        </p:txBody>
      </p:sp>
      <p:grpSp>
        <p:nvGrpSpPr>
          <p:cNvPr id="5" name="组合 4">
            <a:extLst>
              <a:ext uri="{FF2B5EF4-FFF2-40B4-BE49-F238E27FC236}">
                <a16:creationId xmlns:a16="http://schemas.microsoft.com/office/drawing/2014/main" id="{8726568A-5C6D-4918-9B02-DFB6863D26B7}"/>
              </a:ext>
            </a:extLst>
          </p:cNvPr>
          <p:cNvGrpSpPr/>
          <p:nvPr/>
        </p:nvGrpSpPr>
        <p:grpSpPr>
          <a:xfrm>
            <a:off x="4228197" y="1552111"/>
            <a:ext cx="4104458" cy="3196964"/>
            <a:chOff x="3848100" y="1592263"/>
            <a:chExt cx="4844988" cy="3773763"/>
          </a:xfrm>
        </p:grpSpPr>
        <p:sp>
          <p:nvSpPr>
            <p:cNvPr id="6" name="椭圆 5">
              <a:extLst>
                <a:ext uri="{FF2B5EF4-FFF2-40B4-BE49-F238E27FC236}">
                  <a16:creationId xmlns:a16="http://schemas.microsoft.com/office/drawing/2014/main" id="{3F584FBA-6454-482D-AC07-92E5AD97AE89}"/>
                </a:ext>
              </a:extLst>
            </p:cNvPr>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a:extLst>
                <a:ext uri="{FF2B5EF4-FFF2-40B4-BE49-F238E27FC236}">
                  <a16:creationId xmlns:a16="http://schemas.microsoft.com/office/drawing/2014/main" id="{1E148554-69B0-44CA-87E6-DECA60797C1C}"/>
                </a:ext>
              </a:extLst>
            </p:cNvPr>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a:extLst>
                <a:ext uri="{FF2B5EF4-FFF2-40B4-BE49-F238E27FC236}">
                  <a16:creationId xmlns:a16="http://schemas.microsoft.com/office/drawing/2014/main" id="{9387431B-5E10-47CD-9D67-D3BA73276D18}"/>
                </a:ext>
              </a:extLst>
            </p:cNvPr>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a:extLst>
                <a:ext uri="{FF2B5EF4-FFF2-40B4-BE49-F238E27FC236}">
                  <a16:creationId xmlns:a16="http://schemas.microsoft.com/office/drawing/2014/main" id="{B585162B-CF9D-48BB-8F7A-F3599C23FF0E}"/>
                </a:ext>
              </a:extLst>
            </p:cNvPr>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a:extLst>
                <a:ext uri="{FF2B5EF4-FFF2-40B4-BE49-F238E27FC236}">
                  <a16:creationId xmlns:a16="http://schemas.microsoft.com/office/drawing/2014/main" id="{0D590E6A-B811-4896-A7B5-9DAD88605E9B}"/>
                </a:ext>
              </a:extLst>
            </p:cNvPr>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10349E-C999-4D8D-A893-C20E89187033}"/>
                </a:ext>
              </a:extLst>
            </p:cNvPr>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a:extLst>
                <a:ext uri="{FF2B5EF4-FFF2-40B4-BE49-F238E27FC236}">
                  <a16:creationId xmlns:a16="http://schemas.microsoft.com/office/drawing/2014/main" id="{CB5C4219-5A4D-4647-BD84-89C80744D6D6}"/>
                </a:ext>
              </a:extLst>
            </p:cNvPr>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a:extLst>
                <a:ext uri="{FF2B5EF4-FFF2-40B4-BE49-F238E27FC236}">
                  <a16:creationId xmlns:a16="http://schemas.microsoft.com/office/drawing/2014/main" id="{9E51F3C8-1D48-4EA5-A1B7-EC2C056417B6}"/>
                </a:ext>
              </a:extLst>
            </p:cNvPr>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4AA3081-E5CF-44C1-8321-33E8306AD545}"/>
                </a:ext>
              </a:extLst>
            </p:cNvPr>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7EF1E29-A415-4323-9657-C55F3ED0BACC}"/>
                </a:ext>
              </a:extLst>
            </p:cNvPr>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a:extLst>
                <a:ext uri="{FF2B5EF4-FFF2-40B4-BE49-F238E27FC236}">
                  <a16:creationId xmlns:a16="http://schemas.microsoft.com/office/drawing/2014/main" id="{08A251F1-CA79-42A3-B04E-C6889E53E524}"/>
                </a:ext>
              </a:extLst>
            </p:cNvPr>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grpSp>
    </p:spTree>
    <p:extLst>
      <p:ext uri="{BB962C8B-B14F-4D97-AF65-F5344CB8AC3E}">
        <p14:creationId xmlns:p14="http://schemas.microsoft.com/office/powerpoint/2010/main" val="2374472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不足与展望</a:t>
            </a:r>
          </a:p>
        </p:txBody>
      </p:sp>
      <p:cxnSp>
        <p:nvCxnSpPr>
          <p:cNvPr id="16" name="直接连接符 15">
            <a:extLst>
              <a:ext uri="{FF2B5EF4-FFF2-40B4-BE49-F238E27FC236}">
                <a16:creationId xmlns:a16="http://schemas.microsoft.com/office/drawing/2014/main" id="{C7ED9570-4225-5DE5-F0BC-5200DA613276}"/>
              </a:ext>
            </a:extLst>
          </p:cNvPr>
          <p:cNvCxnSpPr/>
          <p:nvPr/>
        </p:nvCxnSpPr>
        <p:spPr>
          <a:xfrm>
            <a:off x="955420" y="3410022"/>
            <a:ext cx="10248277"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5EEDE4F-0EAC-EC52-CD6E-D2049368B3B7}"/>
              </a:ext>
            </a:extLst>
          </p:cNvPr>
          <p:cNvCxnSpPr/>
          <p:nvPr/>
        </p:nvCxnSpPr>
        <p:spPr>
          <a:xfrm>
            <a:off x="4334742" y="1039957"/>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B48FA5B-CA4B-2A1C-777A-D0331FED56D3}"/>
              </a:ext>
            </a:extLst>
          </p:cNvPr>
          <p:cNvCxnSpPr/>
          <p:nvPr/>
        </p:nvCxnSpPr>
        <p:spPr>
          <a:xfrm>
            <a:off x="7824374" y="1039957"/>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1" name="iśļíḓé">
            <a:extLst>
              <a:ext uri="{FF2B5EF4-FFF2-40B4-BE49-F238E27FC236}">
                <a16:creationId xmlns:a16="http://schemas.microsoft.com/office/drawing/2014/main" id="{11829215-1CD2-6845-F5BF-C5FBE93952B5}"/>
              </a:ext>
            </a:extLst>
          </p:cNvPr>
          <p:cNvSpPr txBox="1"/>
          <p:nvPr/>
        </p:nvSpPr>
        <p:spPr>
          <a:xfrm>
            <a:off x="1343430" y="1312711"/>
            <a:ext cx="2667094" cy="864121"/>
          </a:xfrm>
          <a:prstGeom prst="rect">
            <a:avLst/>
          </a:prstGeom>
          <a:noFill/>
        </p:spPr>
        <p:txBody>
          <a:bodyPr wrap="square" lIns="91440" tIns="45720" rIns="91440" bIns="45720">
            <a:normAutofit/>
          </a:bodyPr>
          <a:lstStyle>
            <a:defPPr>
              <a:defRPr lang="zh-CN"/>
            </a:defPPr>
            <a:lvl1pPr algn="ctr">
              <a:defRPr sz="5400">
                <a:solidFill>
                  <a:schemeClr val="bg1">
                    <a:lumMod val="65000"/>
                  </a:schemeClr>
                </a:solidFill>
                <a:latin typeface="Impact" panose="020B0806030902050204" pitchFamily="34" charset="0"/>
              </a:defRPr>
            </a:lvl1pPr>
          </a:lstStyle>
          <a:p>
            <a:pPr>
              <a:defRPr/>
            </a:pPr>
            <a:r>
              <a:rPr lang="zh-CN" altLang="en-US" sz="2400" b="1" dirty="0">
                <a:solidFill>
                  <a:schemeClr val="accent2"/>
                </a:solidFill>
                <a:ea typeface="思源黑体 CN Heavy" panose="020B0A00000000000000" pitchFamily="34" charset="-122"/>
              </a:rPr>
              <a:t>数据的实时性</a:t>
            </a:r>
            <a:endParaRPr lang="en-US" sz="2400" b="1" dirty="0">
              <a:solidFill>
                <a:schemeClr val="accent2"/>
              </a:solidFill>
              <a:ea typeface="思源黑体 CN Heavy" panose="020B0A00000000000000" pitchFamily="34" charset="-122"/>
            </a:endParaRPr>
          </a:p>
        </p:txBody>
      </p:sp>
      <p:sp>
        <p:nvSpPr>
          <p:cNvPr id="23" name="ïṩľîḓé">
            <a:extLst>
              <a:ext uri="{FF2B5EF4-FFF2-40B4-BE49-F238E27FC236}">
                <a16:creationId xmlns:a16="http://schemas.microsoft.com/office/drawing/2014/main" id="{BDB5AD3D-E8B4-2421-79B8-CEA195881E59}"/>
              </a:ext>
            </a:extLst>
          </p:cNvPr>
          <p:cNvSpPr txBox="1"/>
          <p:nvPr/>
        </p:nvSpPr>
        <p:spPr>
          <a:xfrm>
            <a:off x="4832269" y="1312711"/>
            <a:ext cx="2667886" cy="864121"/>
          </a:xfrm>
          <a:prstGeom prst="rect">
            <a:avLst/>
          </a:prstGeom>
          <a:noFill/>
        </p:spPr>
        <p:txBody>
          <a:bodyPr wrap="square" lIns="91440" tIns="45720" rIns="91440" bIns="45720">
            <a:normAutofit/>
          </a:bodyPr>
          <a:lstStyle/>
          <a:p>
            <a:pPr algn="ctr">
              <a:defRPr/>
            </a:pPr>
            <a:r>
              <a:rPr lang="zh-CN" altLang="en-US" sz="2400" b="1" dirty="0">
                <a:solidFill>
                  <a:schemeClr val="accent2"/>
                </a:solidFill>
                <a:latin typeface="Impact" panose="020B0806030902050204" pitchFamily="34" charset="0"/>
                <a:ea typeface="思源黑体 CN Heavy" panose="020B0A00000000000000" pitchFamily="34" charset="-122"/>
              </a:rPr>
              <a:t>算法运行速度</a:t>
            </a:r>
            <a:endParaRPr lang="en-US" sz="2400" b="1" dirty="0">
              <a:solidFill>
                <a:schemeClr val="accent2"/>
              </a:solidFill>
              <a:latin typeface="Impact" panose="020B0806030902050204" pitchFamily="34" charset="0"/>
              <a:ea typeface="思源黑体 CN Heavy" panose="020B0A00000000000000" pitchFamily="34" charset="-122"/>
            </a:endParaRPr>
          </a:p>
        </p:txBody>
      </p:sp>
      <p:sp>
        <p:nvSpPr>
          <p:cNvPr id="27" name="îṩľiḑé">
            <a:extLst>
              <a:ext uri="{FF2B5EF4-FFF2-40B4-BE49-F238E27FC236}">
                <a16:creationId xmlns:a16="http://schemas.microsoft.com/office/drawing/2014/main" id="{1C130DC3-3C6F-9C3A-7584-37E946263091}"/>
              </a:ext>
            </a:extLst>
          </p:cNvPr>
          <p:cNvSpPr txBox="1"/>
          <p:nvPr/>
        </p:nvSpPr>
        <p:spPr>
          <a:xfrm>
            <a:off x="8321900" y="1312711"/>
            <a:ext cx="2667881" cy="864121"/>
          </a:xfrm>
          <a:prstGeom prst="rect">
            <a:avLst/>
          </a:prstGeom>
          <a:noFill/>
        </p:spPr>
        <p:txBody>
          <a:bodyPr wrap="square" lIns="91440" tIns="45720" rIns="91440" bIns="45720">
            <a:normAutofit/>
          </a:bodyPr>
          <a:lstStyle>
            <a:defPPr>
              <a:defRPr lang="zh-CN"/>
            </a:defPPr>
            <a:lvl1pPr algn="ctr">
              <a:defRPr sz="5400">
                <a:solidFill>
                  <a:schemeClr val="bg1">
                    <a:lumMod val="65000"/>
                  </a:schemeClr>
                </a:solidFill>
                <a:latin typeface="Impact" panose="020B0806030902050204" pitchFamily="34" charset="0"/>
              </a:defRPr>
            </a:lvl1pPr>
          </a:lstStyle>
          <a:p>
            <a:pPr>
              <a:defRPr/>
            </a:pPr>
            <a:r>
              <a:rPr lang="zh-CN" altLang="en-US" sz="2400" b="1" dirty="0">
                <a:solidFill>
                  <a:schemeClr val="accent2"/>
                </a:solidFill>
                <a:ea typeface="思源黑体 CN Heavy" panose="020B0A00000000000000" pitchFamily="34" charset="-122"/>
              </a:rPr>
              <a:t>模型过度拟合</a:t>
            </a:r>
            <a:endParaRPr lang="en-US" sz="2400" b="1" dirty="0">
              <a:solidFill>
                <a:schemeClr val="accent2"/>
              </a:solidFill>
              <a:ea typeface="思源黑体 CN Heavy" panose="020B0A00000000000000" pitchFamily="34" charset="-122"/>
            </a:endParaRPr>
          </a:p>
        </p:txBody>
      </p:sp>
      <p:sp>
        <p:nvSpPr>
          <p:cNvPr id="31" name="îṩľiďé">
            <a:extLst>
              <a:ext uri="{FF2B5EF4-FFF2-40B4-BE49-F238E27FC236}">
                <a16:creationId xmlns:a16="http://schemas.microsoft.com/office/drawing/2014/main" id="{0BAA2DA7-3AA7-1368-0404-2270AB4C847F}"/>
              </a:ext>
            </a:extLst>
          </p:cNvPr>
          <p:cNvSpPr txBox="1"/>
          <p:nvPr/>
        </p:nvSpPr>
        <p:spPr>
          <a:xfrm>
            <a:off x="1343429" y="3540849"/>
            <a:ext cx="2667091" cy="864121"/>
          </a:xfrm>
          <a:prstGeom prst="rect">
            <a:avLst/>
          </a:prstGeom>
          <a:noFill/>
        </p:spPr>
        <p:txBody>
          <a:bodyPr wrap="square" lIns="91440" tIns="45720" rIns="91440" bIns="45720">
            <a:normAutofit/>
          </a:bodyPr>
          <a:lstStyle/>
          <a:p>
            <a:pPr algn="ctr">
              <a:defRPr/>
            </a:pPr>
            <a:r>
              <a:rPr lang="zh-CN" altLang="en-US" sz="2400" b="1" dirty="0">
                <a:solidFill>
                  <a:schemeClr val="accent2"/>
                </a:solidFill>
                <a:latin typeface="Impact" panose="020B0806030902050204" pitchFamily="34" charset="0"/>
                <a:ea typeface="思源黑体 CN Heavy" panose="020B0A00000000000000" pitchFamily="34" charset="-122"/>
              </a:rPr>
              <a:t>系统性风险</a:t>
            </a:r>
            <a:endParaRPr lang="en-US" sz="2400" b="1" dirty="0">
              <a:solidFill>
                <a:schemeClr val="accent2"/>
              </a:solidFill>
              <a:latin typeface="Impact" panose="020B0806030902050204" pitchFamily="34" charset="0"/>
              <a:ea typeface="思源黑体 CN Heavy" panose="020B0A00000000000000" pitchFamily="34" charset="-122"/>
            </a:endParaRPr>
          </a:p>
        </p:txBody>
      </p:sp>
      <p:sp>
        <p:nvSpPr>
          <p:cNvPr id="32" name="îŝḻîḓê">
            <a:extLst>
              <a:ext uri="{FF2B5EF4-FFF2-40B4-BE49-F238E27FC236}">
                <a16:creationId xmlns:a16="http://schemas.microsoft.com/office/drawing/2014/main" id="{2078B6FE-66B1-3164-41BD-55359658E68D}"/>
              </a:ext>
            </a:extLst>
          </p:cNvPr>
          <p:cNvSpPr txBox="1"/>
          <p:nvPr/>
        </p:nvSpPr>
        <p:spPr>
          <a:xfrm>
            <a:off x="4788940" y="3540849"/>
            <a:ext cx="2711208" cy="864121"/>
          </a:xfrm>
          <a:prstGeom prst="rect">
            <a:avLst/>
          </a:prstGeom>
          <a:noFill/>
        </p:spPr>
        <p:txBody>
          <a:bodyPr wrap="square" lIns="91440" tIns="45720" rIns="91440" bIns="45720">
            <a:normAutofit/>
          </a:bodyPr>
          <a:lstStyle>
            <a:defPPr>
              <a:defRPr lang="zh-CN"/>
            </a:defPPr>
            <a:lvl1pPr algn="ctr">
              <a:defRPr sz="5400">
                <a:solidFill>
                  <a:schemeClr val="bg1">
                    <a:lumMod val="65000"/>
                  </a:schemeClr>
                </a:solidFill>
                <a:latin typeface="Impact" panose="020B0806030902050204" pitchFamily="34" charset="0"/>
              </a:defRPr>
            </a:lvl1pPr>
          </a:lstStyle>
          <a:p>
            <a:pPr>
              <a:defRPr/>
            </a:pPr>
            <a:r>
              <a:rPr lang="zh-CN" altLang="en-US" sz="2400" b="1" dirty="0">
                <a:solidFill>
                  <a:schemeClr val="accent2"/>
                </a:solidFill>
                <a:ea typeface="思源黑体 CN Heavy" panose="020B0A00000000000000" pitchFamily="34" charset="-122"/>
              </a:rPr>
              <a:t>难以识别市场变化</a:t>
            </a:r>
            <a:endParaRPr lang="en-US" sz="2400" b="1" dirty="0">
              <a:solidFill>
                <a:schemeClr val="accent2"/>
              </a:solidFill>
              <a:ea typeface="思源黑体 CN Heavy" panose="020B0A00000000000000" pitchFamily="34" charset="-122"/>
            </a:endParaRPr>
          </a:p>
        </p:txBody>
      </p:sp>
      <p:sp>
        <p:nvSpPr>
          <p:cNvPr id="33" name="iṣļïḑe">
            <a:extLst>
              <a:ext uri="{FF2B5EF4-FFF2-40B4-BE49-F238E27FC236}">
                <a16:creationId xmlns:a16="http://schemas.microsoft.com/office/drawing/2014/main" id="{34A9A8C5-7540-6DD1-DFB6-61C38AA46F63}"/>
              </a:ext>
            </a:extLst>
          </p:cNvPr>
          <p:cNvSpPr txBox="1"/>
          <p:nvPr/>
        </p:nvSpPr>
        <p:spPr>
          <a:xfrm>
            <a:off x="8317832" y="3540849"/>
            <a:ext cx="2671947" cy="864121"/>
          </a:xfrm>
          <a:prstGeom prst="rect">
            <a:avLst/>
          </a:prstGeom>
          <a:noFill/>
        </p:spPr>
        <p:txBody>
          <a:bodyPr wrap="square" lIns="91440" tIns="45720" rIns="91440" bIns="45720">
            <a:normAutofit/>
          </a:bodyPr>
          <a:lstStyle/>
          <a:p>
            <a:pPr algn="ctr">
              <a:defRPr/>
            </a:pPr>
            <a:r>
              <a:rPr lang="zh-CN" altLang="en-US" sz="2400" b="1" dirty="0">
                <a:solidFill>
                  <a:schemeClr val="accent2"/>
                </a:solidFill>
                <a:latin typeface="Impact" panose="020B0806030902050204" pitchFamily="34" charset="0"/>
                <a:ea typeface="思源黑体 CN Heavy" panose="020B0A00000000000000" pitchFamily="34" charset="-122"/>
              </a:rPr>
              <a:t>难以预测大事件</a:t>
            </a:r>
            <a:endParaRPr lang="en-US" sz="2400" b="1" dirty="0">
              <a:solidFill>
                <a:schemeClr val="accent2"/>
              </a:solidFill>
              <a:latin typeface="Impact" panose="020B0806030902050204" pitchFamily="34" charset="0"/>
              <a:ea typeface="思源黑体 CN Heavy" panose="020B0A00000000000000" pitchFamily="34" charset="-122"/>
            </a:endParaRPr>
          </a:p>
        </p:txBody>
      </p:sp>
      <p:sp>
        <p:nvSpPr>
          <p:cNvPr id="34" name="矩形 33">
            <a:extLst>
              <a:ext uri="{FF2B5EF4-FFF2-40B4-BE49-F238E27FC236}">
                <a16:creationId xmlns:a16="http://schemas.microsoft.com/office/drawing/2014/main" id="{C0EE8207-89FE-888E-F7F5-19FEB44D463B}"/>
              </a:ext>
            </a:extLst>
          </p:cNvPr>
          <p:cNvSpPr/>
          <p:nvPr/>
        </p:nvSpPr>
        <p:spPr>
          <a:xfrm>
            <a:off x="1056937" y="1926693"/>
            <a:ext cx="3240073" cy="1465016"/>
          </a:xfrm>
          <a:prstGeom prst="rect">
            <a:avLst/>
          </a:prstGeom>
        </p:spPr>
        <p:txBody>
          <a:bodyPr wrap="square">
            <a:spAutoFit/>
          </a:bodyPr>
          <a:lstStyle/>
          <a:p>
            <a:pPr algn="just">
              <a:lnSpc>
                <a:spcPct val="130000"/>
              </a:lnSpc>
            </a:pPr>
            <a:r>
              <a:rPr lang="en-US" altLang="zh-CN" sz="1400" b="1" dirty="0">
                <a:solidFill>
                  <a:schemeClr val="bg1">
                    <a:lumMod val="50000"/>
                  </a:schemeClr>
                </a:solidFill>
              </a:rPr>
              <a:t>LSTM</a:t>
            </a:r>
            <a:r>
              <a:rPr lang="zh-CN" altLang="en-US" sz="1400" b="1" dirty="0">
                <a:solidFill>
                  <a:schemeClr val="bg1">
                    <a:lumMod val="50000"/>
                  </a:schemeClr>
                </a:solidFill>
              </a:rPr>
              <a:t>和模型需要大量历史数据进行训练和预</a:t>
            </a:r>
            <a:r>
              <a:rPr lang="en-US" altLang="zh-CN" sz="1400" b="1" dirty="0">
                <a:solidFill>
                  <a:schemeClr val="bg1">
                    <a:lumMod val="50000"/>
                  </a:schemeClr>
                </a:solidFill>
              </a:rPr>
              <a:t>ARIMA</a:t>
            </a:r>
            <a:r>
              <a:rPr lang="zh-CN" altLang="en-US" sz="1400" b="1" dirty="0">
                <a:solidFill>
                  <a:schemeClr val="bg1">
                    <a:lumMod val="50000"/>
                  </a:schemeClr>
                </a:solidFill>
              </a:rPr>
              <a:t>测，但在高频交易中，市场信息变化非常快，需要及时响应。如果数据不及时更新，则预测结果可能失去实用价值。</a:t>
            </a:r>
          </a:p>
        </p:txBody>
      </p:sp>
      <p:sp>
        <p:nvSpPr>
          <p:cNvPr id="41" name="矩形 40">
            <a:extLst>
              <a:ext uri="{FF2B5EF4-FFF2-40B4-BE49-F238E27FC236}">
                <a16:creationId xmlns:a16="http://schemas.microsoft.com/office/drawing/2014/main" id="{E25559B8-D536-F5B9-2265-53A3A33E20EC}"/>
              </a:ext>
            </a:extLst>
          </p:cNvPr>
          <p:cNvSpPr/>
          <p:nvPr/>
        </p:nvSpPr>
        <p:spPr>
          <a:xfrm>
            <a:off x="4470400" y="1926693"/>
            <a:ext cx="3240073" cy="1465016"/>
          </a:xfrm>
          <a:prstGeom prst="rect">
            <a:avLst/>
          </a:prstGeom>
        </p:spPr>
        <p:txBody>
          <a:bodyPr wrap="square">
            <a:spAutoFit/>
          </a:bodyPr>
          <a:lstStyle/>
          <a:p>
            <a:pPr algn="just">
              <a:lnSpc>
                <a:spcPct val="130000"/>
              </a:lnSpc>
            </a:pPr>
            <a:r>
              <a:rPr lang="en-US" altLang="zh-CN" sz="1400" b="1" dirty="0">
                <a:solidFill>
                  <a:schemeClr val="bg1">
                    <a:lumMod val="50000"/>
                  </a:schemeClr>
                </a:solidFill>
              </a:rPr>
              <a:t>LSTM</a:t>
            </a:r>
            <a:r>
              <a:rPr lang="zh-CN" altLang="en-US" sz="1400" b="1" dirty="0">
                <a:solidFill>
                  <a:schemeClr val="bg1">
                    <a:lumMod val="50000"/>
                  </a:schemeClr>
                </a:solidFill>
              </a:rPr>
              <a:t>和</a:t>
            </a:r>
            <a:r>
              <a:rPr lang="en-US" altLang="zh-CN" sz="1400" b="1" dirty="0">
                <a:solidFill>
                  <a:schemeClr val="bg1">
                    <a:lumMod val="50000"/>
                  </a:schemeClr>
                </a:solidFill>
              </a:rPr>
              <a:t>ARIMA</a:t>
            </a:r>
            <a:r>
              <a:rPr lang="zh-CN" altLang="en-US" sz="1400" b="1" dirty="0">
                <a:solidFill>
                  <a:schemeClr val="bg1">
                    <a:lumMod val="50000"/>
                  </a:schemeClr>
                </a:solidFill>
              </a:rPr>
              <a:t>模型需要进行复杂的计算，运行速度较慢。在高频交易中，时间非常宝贵，每秒钟甚至每毫秒钟都可能产生巨大的利润或损失。因此，算法的运行速度也是非常重要的。</a:t>
            </a:r>
          </a:p>
        </p:txBody>
      </p:sp>
      <p:sp>
        <p:nvSpPr>
          <p:cNvPr id="43" name="矩形 42">
            <a:extLst>
              <a:ext uri="{FF2B5EF4-FFF2-40B4-BE49-F238E27FC236}">
                <a16:creationId xmlns:a16="http://schemas.microsoft.com/office/drawing/2014/main" id="{62449374-FDE2-3AAE-F51A-2F7A67F3AC00}"/>
              </a:ext>
            </a:extLst>
          </p:cNvPr>
          <p:cNvSpPr/>
          <p:nvPr/>
        </p:nvSpPr>
        <p:spPr>
          <a:xfrm>
            <a:off x="7960031" y="1926693"/>
            <a:ext cx="3240073" cy="1465016"/>
          </a:xfrm>
          <a:prstGeom prst="rect">
            <a:avLst/>
          </a:prstGeom>
        </p:spPr>
        <p:txBody>
          <a:bodyPr wrap="square">
            <a:spAutoFit/>
          </a:bodyPr>
          <a:lstStyle/>
          <a:p>
            <a:pPr algn="just">
              <a:lnSpc>
                <a:spcPct val="130000"/>
              </a:lnSpc>
            </a:pPr>
            <a:r>
              <a:rPr lang="zh-CN" altLang="en-US" sz="1400" b="1" dirty="0">
                <a:solidFill>
                  <a:schemeClr val="bg1">
                    <a:lumMod val="50000"/>
                  </a:schemeClr>
                </a:solidFill>
              </a:rPr>
              <a:t>由于高频交易数据的噪声和波动性较大，</a:t>
            </a:r>
            <a:r>
              <a:rPr lang="en-US" altLang="zh-CN" sz="1400" b="1" dirty="0">
                <a:solidFill>
                  <a:schemeClr val="bg1">
                    <a:lumMod val="50000"/>
                  </a:schemeClr>
                </a:solidFill>
              </a:rPr>
              <a:t>LSTM</a:t>
            </a:r>
            <a:r>
              <a:rPr lang="zh-CN" altLang="en-US" sz="1400" b="1" dirty="0">
                <a:solidFill>
                  <a:schemeClr val="bg1">
                    <a:lumMod val="50000"/>
                  </a:schemeClr>
                </a:solidFill>
              </a:rPr>
              <a:t>和</a:t>
            </a:r>
            <a:r>
              <a:rPr lang="en-US" altLang="zh-CN" sz="1400" b="1" dirty="0">
                <a:solidFill>
                  <a:schemeClr val="bg1">
                    <a:lumMod val="50000"/>
                  </a:schemeClr>
                </a:solidFill>
              </a:rPr>
              <a:t>ARIMA</a:t>
            </a:r>
            <a:r>
              <a:rPr lang="zh-CN" altLang="en-US" sz="1400" b="1" dirty="0">
                <a:solidFill>
                  <a:schemeClr val="bg1">
                    <a:lumMod val="50000"/>
                  </a:schemeClr>
                </a:solidFill>
              </a:rPr>
              <a:t>模型可能会出现过度拟合的问题，即模型过于适应历史数据而忽略了新的市场情况。这可能导致预测结果不准确。</a:t>
            </a:r>
          </a:p>
        </p:txBody>
      </p:sp>
      <p:sp>
        <p:nvSpPr>
          <p:cNvPr id="44" name="矩形 43">
            <a:extLst>
              <a:ext uri="{FF2B5EF4-FFF2-40B4-BE49-F238E27FC236}">
                <a16:creationId xmlns:a16="http://schemas.microsoft.com/office/drawing/2014/main" id="{52AC6E48-8598-B49E-F644-C77846B95C0F}"/>
              </a:ext>
            </a:extLst>
          </p:cNvPr>
          <p:cNvSpPr/>
          <p:nvPr/>
        </p:nvSpPr>
        <p:spPr>
          <a:xfrm>
            <a:off x="7954345" y="4200421"/>
            <a:ext cx="3245757" cy="1465016"/>
          </a:xfrm>
          <a:prstGeom prst="rect">
            <a:avLst/>
          </a:prstGeom>
        </p:spPr>
        <p:txBody>
          <a:bodyPr wrap="square">
            <a:spAutoFit/>
          </a:bodyPr>
          <a:lstStyle/>
          <a:p>
            <a:pPr algn="just">
              <a:lnSpc>
                <a:spcPct val="130000"/>
              </a:lnSpc>
            </a:pPr>
            <a:r>
              <a:rPr lang="zh-CN" altLang="en-US" sz="1400" b="1" dirty="0">
                <a:solidFill>
                  <a:schemeClr val="bg1">
                    <a:lumMod val="50000"/>
                  </a:schemeClr>
                </a:solidFill>
              </a:rPr>
              <a:t>高频交易模型可能难以预测大事件的发生和影响。例如金融危机、地缘政治冲突、自然灾害等因素都可能对市场产生长期和不可预测的影响，高频交易者需要制定更为全面和复杂的风险管理策略。</a:t>
            </a:r>
          </a:p>
        </p:txBody>
      </p:sp>
      <p:sp>
        <p:nvSpPr>
          <p:cNvPr id="45" name="矩形 44">
            <a:extLst>
              <a:ext uri="{FF2B5EF4-FFF2-40B4-BE49-F238E27FC236}">
                <a16:creationId xmlns:a16="http://schemas.microsoft.com/office/drawing/2014/main" id="{B4A2CD5F-2549-C1AA-8943-BA910F6FE71D}"/>
              </a:ext>
            </a:extLst>
          </p:cNvPr>
          <p:cNvSpPr/>
          <p:nvPr/>
        </p:nvSpPr>
        <p:spPr>
          <a:xfrm>
            <a:off x="4467557" y="4117287"/>
            <a:ext cx="3245757" cy="1465016"/>
          </a:xfrm>
          <a:prstGeom prst="rect">
            <a:avLst/>
          </a:prstGeom>
        </p:spPr>
        <p:txBody>
          <a:bodyPr wrap="square">
            <a:spAutoFit/>
          </a:bodyPr>
          <a:lstStyle/>
          <a:p>
            <a:pPr algn="just">
              <a:lnSpc>
                <a:spcPct val="130000"/>
              </a:lnSpc>
            </a:pPr>
            <a:r>
              <a:rPr lang="zh-CN" altLang="en-US" sz="1400" b="1" dirty="0">
                <a:solidFill>
                  <a:schemeClr val="bg1">
                    <a:lumMod val="50000"/>
                  </a:schemeClr>
                </a:solidFill>
              </a:rPr>
              <a:t>高频交易模型可能无法很好地识别市场变化的关键特征，尤其是在非常规的市场情况下。例如市场恐慌、机构交易等因素可能导致市场行为发生变化，高频交易者需要能够快速调整策略来应对。</a:t>
            </a:r>
          </a:p>
        </p:txBody>
      </p:sp>
      <p:sp>
        <p:nvSpPr>
          <p:cNvPr id="46" name="矩形 45">
            <a:extLst>
              <a:ext uri="{FF2B5EF4-FFF2-40B4-BE49-F238E27FC236}">
                <a16:creationId xmlns:a16="http://schemas.microsoft.com/office/drawing/2014/main" id="{97496C54-F97E-0182-5B79-D7C2F7FA8849}"/>
              </a:ext>
            </a:extLst>
          </p:cNvPr>
          <p:cNvSpPr/>
          <p:nvPr/>
        </p:nvSpPr>
        <p:spPr>
          <a:xfrm>
            <a:off x="1056937" y="4117287"/>
            <a:ext cx="3245757" cy="1184940"/>
          </a:xfrm>
          <a:prstGeom prst="rect">
            <a:avLst/>
          </a:prstGeom>
        </p:spPr>
        <p:txBody>
          <a:bodyPr wrap="square">
            <a:spAutoFit/>
          </a:bodyPr>
          <a:lstStyle/>
          <a:p>
            <a:pPr algn="just">
              <a:lnSpc>
                <a:spcPct val="130000"/>
              </a:lnSpc>
            </a:pPr>
            <a:r>
              <a:rPr lang="zh-CN" altLang="en-US" sz="1400" b="1" dirty="0">
                <a:solidFill>
                  <a:schemeClr val="bg1">
                    <a:lumMod val="50000"/>
                  </a:schemeClr>
                </a:solidFill>
              </a:rPr>
              <a:t>高频交易在追求短期利润的同时，也面临着系统性风险。例如，市场波动、政策变化、黑客攻击等因素都可能对高频交易产生重大影响，甚至导致严重损失。</a:t>
            </a:r>
          </a:p>
        </p:txBody>
      </p:sp>
    </p:spTree>
    <p:extLst>
      <p:ext uri="{BB962C8B-B14F-4D97-AF65-F5344CB8AC3E}">
        <p14:creationId xmlns:p14="http://schemas.microsoft.com/office/powerpoint/2010/main" val="2882068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研究综述</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LSTM</a:t>
            </a:r>
            <a:r>
              <a:rPr lang="zh-CN" altLang="en-US" sz="2800" b="1" dirty="0">
                <a:solidFill>
                  <a:schemeClr val="accent2"/>
                </a:solidFill>
              </a:rPr>
              <a:t>模型</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ARIMA</a:t>
            </a:r>
            <a:r>
              <a:rPr lang="zh-CN" altLang="en-US" sz="2800" b="1" dirty="0">
                <a:solidFill>
                  <a:schemeClr val="accent2"/>
                </a:solidFill>
              </a:rPr>
              <a:t>模型</a:t>
            </a: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研究总结</a:t>
            </a:r>
          </a:p>
        </p:txBody>
      </p:sp>
    </p:spTree>
    <p:extLst>
      <p:ext uri="{BB962C8B-B14F-4D97-AF65-F5344CB8AC3E}">
        <p14:creationId xmlns:p14="http://schemas.microsoft.com/office/powerpoint/2010/main" val="131732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a:extLst>
              <a:ext uri="{FF2B5EF4-FFF2-40B4-BE49-F238E27FC236}">
                <a16:creationId xmlns:a16="http://schemas.microsoft.com/office/drawing/2014/main" id="{80C2569C-3892-40D1-9264-F5FDDEF8C1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688" b="28688"/>
          <a:stretch>
            <a:fillRect/>
          </a:stretch>
        </p:blipFill>
        <p:spPr/>
      </p:pic>
      <p:sp>
        <p:nvSpPr>
          <p:cNvPr id="68" name="标题 67">
            <a:extLst>
              <a:ext uri="{FF2B5EF4-FFF2-40B4-BE49-F238E27FC236}">
                <a16:creationId xmlns:a16="http://schemas.microsoft.com/office/drawing/2014/main" id="{E5089217-EE99-4A8B-872E-52A90760B19F}"/>
              </a:ext>
            </a:extLst>
          </p:cNvPr>
          <p:cNvSpPr>
            <a:spLocks noGrp="1"/>
          </p:cNvSpPr>
          <p:nvPr>
            <p:ph type="title"/>
          </p:nvPr>
        </p:nvSpPr>
        <p:spPr/>
        <p:txBody>
          <a:bodyPr/>
          <a:lstStyle/>
          <a:p>
            <a:r>
              <a:rPr lang="zh-CN" altLang="en-US" dirty="0"/>
              <a:t>研究综述</a:t>
            </a:r>
          </a:p>
        </p:txBody>
      </p:sp>
      <p:sp>
        <p:nvSpPr>
          <p:cNvPr id="69" name="文本占位符 68">
            <a:extLst>
              <a:ext uri="{FF2B5EF4-FFF2-40B4-BE49-F238E27FC236}">
                <a16:creationId xmlns:a16="http://schemas.microsoft.com/office/drawing/2014/main" id="{CEE3631F-BDBE-4BAF-B747-E374DA7BE77B}"/>
              </a:ext>
            </a:extLst>
          </p:cNvPr>
          <p:cNvSpPr>
            <a:spLocks noGrp="1"/>
          </p:cNvSpPr>
          <p:nvPr>
            <p:ph type="body" sz="quarter" idx="11"/>
          </p:nvPr>
        </p:nvSpPr>
        <p:spPr>
          <a:xfrm>
            <a:off x="4654075" y="4054685"/>
            <a:ext cx="6489700" cy="2357132"/>
          </a:xfrm>
        </p:spPr>
        <p:txBody>
          <a:bodyPr/>
          <a:lstStyle/>
          <a:p>
            <a:pPr marL="342900" indent="-342900">
              <a:buFont typeface="Arial" panose="020B0604020202020204" pitchFamily="34" charset="0"/>
              <a:buChar char="•"/>
            </a:pPr>
            <a:r>
              <a:rPr lang="zh-CN" altLang="en-US" dirty="0">
                <a:solidFill>
                  <a:schemeClr val="accent2"/>
                </a:solidFill>
              </a:rPr>
              <a:t>高频交易的背景</a:t>
            </a:r>
            <a:endParaRPr lang="en-US" altLang="zh-CN" dirty="0">
              <a:solidFill>
                <a:schemeClr val="accent2"/>
              </a:solidFill>
            </a:endParaRPr>
          </a:p>
          <a:p>
            <a:pPr marL="342900" indent="-342900">
              <a:buFont typeface="Arial" panose="020B0604020202020204" pitchFamily="34" charset="0"/>
              <a:buChar char="•"/>
            </a:pPr>
            <a:r>
              <a:rPr lang="zh-CN" altLang="en-US" dirty="0"/>
              <a:t>国内外研究现状</a:t>
            </a:r>
            <a:endParaRPr lang="en-US" altLang="zh-CN" dirty="0"/>
          </a:p>
          <a:p>
            <a:pPr marL="342900" indent="-342900">
              <a:buFont typeface="Arial" panose="020B0604020202020204" pitchFamily="34" charset="0"/>
              <a:buChar char="•"/>
            </a:pPr>
            <a:r>
              <a:rPr lang="zh-CN" altLang="en-US" dirty="0">
                <a:solidFill>
                  <a:schemeClr val="accent2"/>
                </a:solidFill>
              </a:rPr>
              <a:t>研究路线</a:t>
            </a:r>
            <a:endParaRPr lang="en-US" altLang="zh-CN" dirty="0">
              <a:solidFill>
                <a:schemeClr val="accent2"/>
              </a:solidFill>
            </a:endParaRPr>
          </a:p>
          <a:p>
            <a:pPr marL="342900" indent="-342900">
              <a:buFont typeface="Arial" panose="020B0604020202020204" pitchFamily="34" charset="0"/>
              <a:buChar char="•"/>
            </a:pPr>
            <a:r>
              <a:rPr lang="zh-CN" altLang="en-US" dirty="0"/>
              <a:t>研究创新点</a:t>
            </a:r>
            <a:endParaRPr lang="zh-CN" altLang="en-US" dirty="0">
              <a:solidFill>
                <a:schemeClr val="accent2"/>
              </a:solidFill>
            </a:endParaRPr>
          </a:p>
        </p:txBody>
      </p:sp>
      <p:grpSp>
        <p:nvGrpSpPr>
          <p:cNvPr id="2" name="组合 1">
            <a:extLst>
              <a:ext uri="{FF2B5EF4-FFF2-40B4-BE49-F238E27FC236}">
                <a16:creationId xmlns:a16="http://schemas.microsoft.com/office/drawing/2014/main" id="{B4CE5BB6-06BF-41FD-A1AC-622D2A987800}"/>
              </a:ext>
            </a:extLst>
          </p:cNvPr>
          <p:cNvGrpSpPr/>
          <p:nvPr/>
        </p:nvGrpSpPr>
        <p:grpSpPr>
          <a:xfrm>
            <a:off x="1048224" y="3047028"/>
            <a:ext cx="2895125" cy="3181080"/>
            <a:chOff x="1048225" y="3047028"/>
            <a:chExt cx="2862842" cy="3181080"/>
          </a:xfrm>
        </p:grpSpPr>
        <p:sp>
          <p:nvSpPr>
            <p:cNvPr id="5" name="矩形 4">
              <a:extLst>
                <a:ext uri="{FF2B5EF4-FFF2-40B4-BE49-F238E27FC236}">
                  <a16:creationId xmlns:a16="http://schemas.microsoft.com/office/drawing/2014/main" id="{C278869C-8A9B-484D-A8CD-A418D85E48F5}"/>
                </a:ext>
              </a:extLst>
            </p:cNvPr>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01</a:t>
              </a:r>
              <a:endParaRPr lang="zh-CN" altLang="en-US" sz="13800" b="1" dirty="0">
                <a:solidFill>
                  <a:schemeClr val="accent1"/>
                </a:solidFill>
              </a:endParaRPr>
            </a:p>
          </p:txBody>
        </p:sp>
        <p:sp>
          <p:nvSpPr>
            <p:cNvPr id="6" name="矩形 5">
              <a:extLst>
                <a:ext uri="{FF2B5EF4-FFF2-40B4-BE49-F238E27FC236}">
                  <a16:creationId xmlns:a16="http://schemas.microsoft.com/office/drawing/2014/main" id="{0E2FC511-10FB-41EF-AC21-71C44EA04771}"/>
                </a:ext>
              </a:extLst>
            </p:cNvPr>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9760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高频交易</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407624" y="1052432"/>
            <a:ext cx="6863509" cy="502887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546499" y="116315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804231" y="1547339"/>
            <a:ext cx="6191480" cy="4017895"/>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rPr>
              <a:t>高频交易 </a:t>
            </a:r>
            <a:r>
              <a:rPr lang="en-US" altLang="zh-CN" b="1" dirty="0">
                <a:solidFill>
                  <a:schemeClr val="tx1">
                    <a:lumMod val="75000"/>
                    <a:lumOff val="25000"/>
                  </a:schemeClr>
                </a:solidFill>
              </a:rPr>
              <a:t>(High Frequency Trading) </a:t>
            </a:r>
            <a:r>
              <a:rPr lang="zh-CN" altLang="en-US" b="1" dirty="0">
                <a:solidFill>
                  <a:schemeClr val="tx1">
                    <a:lumMod val="75000"/>
                    <a:lumOff val="25000"/>
                  </a:schemeClr>
                </a:solidFill>
              </a:rPr>
              <a:t>是一种新型金融交易模式，使用高频率的算法交易进行实时分析和快速交易。</a:t>
            </a:r>
            <a:endParaRPr lang="en-US" altLang="zh-CN" b="1" dirty="0">
              <a:solidFill>
                <a:schemeClr val="tx1">
                  <a:lumMod val="75000"/>
                  <a:lumOff val="25000"/>
                </a:schemeClr>
              </a:solidFill>
            </a:endParaRPr>
          </a:p>
          <a:p>
            <a:pPr marL="285750" indent="-285750">
              <a:lnSpc>
                <a:spcPct val="130000"/>
              </a:lnSpc>
              <a:buFont typeface="Arial" panose="020B0604020202020204" pitchFamily="34" charset="0"/>
              <a:buChar char="•"/>
            </a:pPr>
            <a:r>
              <a:rPr lang="zh-CN" altLang="en-US" dirty="0">
                <a:solidFill>
                  <a:srgbClr val="C00000"/>
                </a:solidFill>
              </a:rPr>
              <a:t>交易频率高</a:t>
            </a:r>
            <a:r>
              <a:rPr lang="zh-CN" altLang="en-US" dirty="0">
                <a:solidFill>
                  <a:schemeClr val="tx1">
                    <a:lumMod val="75000"/>
                    <a:lumOff val="25000"/>
                  </a:schemeClr>
                </a:solidFill>
              </a:rPr>
              <a:t>：多策略多品种，每天交易次数多达上万次</a:t>
            </a:r>
            <a:endParaRPr lang="en-US" altLang="zh-CN" dirty="0">
              <a:solidFill>
                <a:schemeClr val="tx1">
                  <a:lumMod val="75000"/>
                  <a:lumOff val="25000"/>
                </a:schemeClr>
              </a:solidFill>
            </a:endParaRPr>
          </a:p>
          <a:p>
            <a:pPr marL="285750" indent="-285750">
              <a:lnSpc>
                <a:spcPct val="130000"/>
              </a:lnSpc>
              <a:buFont typeface="Arial" panose="020B0604020202020204" pitchFamily="34" charset="0"/>
              <a:buChar char="•"/>
            </a:pPr>
            <a:r>
              <a:rPr lang="zh-CN" altLang="en-US" dirty="0">
                <a:solidFill>
                  <a:srgbClr val="C00000"/>
                </a:solidFill>
              </a:rPr>
              <a:t>持仓周期短</a:t>
            </a:r>
            <a:r>
              <a:rPr lang="zh-CN" altLang="en-US" dirty="0">
                <a:solidFill>
                  <a:schemeClr val="tx1">
                    <a:lumMod val="75000"/>
                    <a:lumOff val="25000"/>
                  </a:schemeClr>
                </a:solidFill>
              </a:rPr>
              <a:t>：日内交易，不超过一天</a:t>
            </a:r>
            <a:endParaRPr lang="en-US" altLang="zh-CN" dirty="0">
              <a:solidFill>
                <a:schemeClr val="tx1">
                  <a:lumMod val="75000"/>
                  <a:lumOff val="25000"/>
                </a:schemeClr>
              </a:solidFill>
            </a:endParaRPr>
          </a:p>
          <a:p>
            <a:pPr marL="285750" indent="-285750">
              <a:lnSpc>
                <a:spcPct val="130000"/>
              </a:lnSpc>
              <a:buFont typeface="Arial" panose="020B0604020202020204" pitchFamily="34" charset="0"/>
              <a:buChar char="•"/>
            </a:pPr>
            <a:r>
              <a:rPr lang="zh-CN" altLang="en-US" dirty="0">
                <a:solidFill>
                  <a:srgbClr val="C00000"/>
                </a:solidFill>
              </a:rPr>
              <a:t>盈利稳定</a:t>
            </a:r>
            <a:r>
              <a:rPr lang="zh-CN" altLang="en-US" dirty="0">
                <a:solidFill>
                  <a:schemeClr val="tx1">
                    <a:lumMod val="75000"/>
                    <a:lumOff val="25000"/>
                  </a:schemeClr>
                </a:solidFill>
              </a:rPr>
              <a:t>：实际交易中的最大回撤率低</a:t>
            </a:r>
            <a:endParaRPr lang="en-US" altLang="zh-CN" dirty="0">
              <a:solidFill>
                <a:schemeClr val="tx1">
                  <a:lumMod val="75000"/>
                  <a:lumOff val="25000"/>
                </a:schemeClr>
              </a:solidFill>
            </a:endParaRPr>
          </a:p>
          <a:p>
            <a:pPr marL="285750" indent="-285750">
              <a:lnSpc>
                <a:spcPct val="130000"/>
              </a:lnSpc>
              <a:buFont typeface="Arial" panose="020B0604020202020204" pitchFamily="34" charset="0"/>
              <a:buChar char="•"/>
            </a:pPr>
            <a:r>
              <a:rPr lang="zh-CN" altLang="en-US" dirty="0">
                <a:solidFill>
                  <a:srgbClr val="C00000"/>
                </a:solidFill>
              </a:rPr>
              <a:t>收益率高</a:t>
            </a:r>
            <a:r>
              <a:rPr lang="zh-CN" altLang="en-US" dirty="0">
                <a:solidFill>
                  <a:schemeClr val="tx1">
                    <a:lumMod val="75000"/>
                    <a:lumOff val="25000"/>
                  </a:schemeClr>
                </a:solidFill>
              </a:rPr>
              <a:t>：资金量少的（千万级）年化收益可高达</a:t>
            </a:r>
            <a:r>
              <a:rPr lang="en-US" altLang="zh-CN" dirty="0">
                <a:solidFill>
                  <a:schemeClr val="tx1">
                    <a:lumMod val="75000"/>
                    <a:lumOff val="25000"/>
                  </a:schemeClr>
                </a:solidFill>
              </a:rPr>
              <a:t>300%</a:t>
            </a:r>
          </a:p>
          <a:p>
            <a:pPr>
              <a:lnSpc>
                <a:spcPct val="130000"/>
              </a:lnSpc>
            </a:pPr>
            <a:r>
              <a:rPr lang="zh-CN" altLang="en-US" dirty="0">
                <a:solidFill>
                  <a:schemeClr val="tx1">
                    <a:lumMod val="75000"/>
                    <a:lumOff val="25000"/>
                  </a:schemeClr>
                </a:solidFill>
              </a:rPr>
              <a:t>总体来说</a:t>
            </a:r>
            <a:r>
              <a:rPr lang="zh-CN" altLang="en-US" b="1" dirty="0">
                <a:solidFill>
                  <a:schemeClr val="tx1">
                    <a:lumMod val="75000"/>
                    <a:lumOff val="25000"/>
                  </a:schemeClr>
                </a:solidFill>
              </a:rPr>
              <a:t>高频交易</a:t>
            </a:r>
            <a:r>
              <a:rPr lang="zh-CN" altLang="en-US" dirty="0">
                <a:solidFill>
                  <a:schemeClr val="tx1">
                    <a:lumMod val="75000"/>
                    <a:lumOff val="25000"/>
                  </a:schemeClr>
                </a:solidFill>
              </a:rPr>
              <a:t>比传统交易更快、更准确，使得交易商更容易获取差价收益，减少交易中出现错误的几率。</a:t>
            </a:r>
            <a:r>
              <a:rPr lang="zh-CN" altLang="en-US" b="1" dirty="0">
                <a:solidFill>
                  <a:schemeClr val="tx1">
                    <a:lumMod val="75000"/>
                    <a:lumOff val="25000"/>
                  </a:schemeClr>
                </a:solidFill>
              </a:rPr>
              <a:t>量化分析模型</a:t>
            </a:r>
            <a:r>
              <a:rPr lang="zh-CN" altLang="en-US" dirty="0">
                <a:solidFill>
                  <a:schemeClr val="tx1">
                    <a:lumMod val="75000"/>
                    <a:lumOff val="25000"/>
                  </a:schemeClr>
                </a:solidFill>
              </a:rPr>
              <a:t>在高频交易中被广泛应用，提高高频交易的精度和操作效率。</a:t>
            </a:r>
            <a:endParaRPr lang="en-US" altLang="zh-CN" dirty="0">
              <a:solidFill>
                <a:schemeClr val="tx1">
                  <a:lumMod val="75000"/>
                  <a:lumOff val="25000"/>
                </a:schemeClr>
              </a:solidFill>
            </a:endParaRPr>
          </a:p>
          <a:p>
            <a:pPr>
              <a:lnSpc>
                <a:spcPct val="130000"/>
              </a:lnSpc>
            </a:pPr>
            <a:r>
              <a:rPr lang="zh-CN" altLang="en-US" b="1" dirty="0">
                <a:solidFill>
                  <a:schemeClr val="tx1">
                    <a:lumMod val="75000"/>
                    <a:lumOff val="25000"/>
                  </a:schemeClr>
                </a:solidFill>
              </a:rPr>
              <a:t>应用范围：</a:t>
            </a:r>
            <a:r>
              <a:rPr lang="zh-CN" altLang="en-US" dirty="0">
                <a:solidFill>
                  <a:schemeClr val="tx1">
                    <a:lumMod val="75000"/>
                    <a:lumOff val="25000"/>
                  </a:schemeClr>
                </a:solidFill>
              </a:rPr>
              <a:t>股票交易，期货、外汇、债券等金融市场</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7138490" y="580556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pic>
        <p:nvPicPr>
          <p:cNvPr id="1026" name="Picture 2" descr="中国高频交易上演速度与激情 监管真空亟待解决 | 每经网">
            <a:extLst>
              <a:ext uri="{FF2B5EF4-FFF2-40B4-BE49-F238E27FC236}">
                <a16:creationId xmlns:a16="http://schemas.microsoft.com/office/drawing/2014/main" id="{CD91B0E5-EF87-BC15-DC7C-3A730A689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930" y="2056468"/>
            <a:ext cx="4117596" cy="2745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116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国内外研究</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graphicFrame>
        <p:nvGraphicFramePr>
          <p:cNvPr id="5" name="表格 5">
            <a:extLst>
              <a:ext uri="{FF2B5EF4-FFF2-40B4-BE49-F238E27FC236}">
                <a16:creationId xmlns:a16="http://schemas.microsoft.com/office/drawing/2014/main" id="{10A1013B-42D8-5F7B-B092-CEA6F3C270C4}"/>
              </a:ext>
            </a:extLst>
          </p:cNvPr>
          <p:cNvGraphicFramePr>
            <a:graphicFrameLocks noGrp="1"/>
          </p:cNvGraphicFramePr>
          <p:nvPr>
            <p:extLst>
              <p:ext uri="{D42A27DB-BD31-4B8C-83A1-F6EECF244321}">
                <p14:modId xmlns:p14="http://schemas.microsoft.com/office/powerpoint/2010/main" val="1092399268"/>
              </p:ext>
            </p:extLst>
          </p:nvPr>
        </p:nvGraphicFramePr>
        <p:xfrm>
          <a:off x="176270" y="886222"/>
          <a:ext cx="11743981" cy="5308600"/>
        </p:xfrm>
        <a:graphic>
          <a:graphicData uri="http://schemas.openxmlformats.org/drawingml/2006/table">
            <a:tbl>
              <a:tblPr firstRow="1" bandRow="1">
                <a:tableStyleId>{68D230F3-CF80-4859-8CE7-A43EE81993B5}</a:tableStyleId>
              </a:tblPr>
              <a:tblGrid>
                <a:gridCol w="888880">
                  <a:extLst>
                    <a:ext uri="{9D8B030D-6E8A-4147-A177-3AD203B41FA5}">
                      <a16:colId xmlns:a16="http://schemas.microsoft.com/office/drawing/2014/main" val="659386113"/>
                    </a:ext>
                  </a:extLst>
                </a:gridCol>
                <a:gridCol w="4691789">
                  <a:extLst>
                    <a:ext uri="{9D8B030D-6E8A-4147-A177-3AD203B41FA5}">
                      <a16:colId xmlns:a16="http://schemas.microsoft.com/office/drawing/2014/main" val="688016005"/>
                    </a:ext>
                  </a:extLst>
                </a:gridCol>
                <a:gridCol w="2966868">
                  <a:extLst>
                    <a:ext uri="{9D8B030D-6E8A-4147-A177-3AD203B41FA5}">
                      <a16:colId xmlns:a16="http://schemas.microsoft.com/office/drawing/2014/main" val="1742957445"/>
                    </a:ext>
                  </a:extLst>
                </a:gridCol>
                <a:gridCol w="3196444">
                  <a:extLst>
                    <a:ext uri="{9D8B030D-6E8A-4147-A177-3AD203B41FA5}">
                      <a16:colId xmlns:a16="http://schemas.microsoft.com/office/drawing/2014/main" val="477001931"/>
                    </a:ext>
                  </a:extLst>
                </a:gridCol>
              </a:tblGrid>
              <a:tr h="370840">
                <a:tc>
                  <a:txBody>
                    <a:bodyPr/>
                    <a:lstStyle/>
                    <a:p>
                      <a:pPr algn="ctr"/>
                      <a:r>
                        <a:rPr lang="en-US" altLang="zh-CN" sz="1600" dirty="0"/>
                        <a:t>Year</a:t>
                      </a:r>
                      <a:endParaRPr lang="zh-CN" altLang="en-US" sz="1600" dirty="0"/>
                    </a:p>
                  </a:txBody>
                  <a:tcPr anchor="ctr"/>
                </a:tc>
                <a:tc>
                  <a:txBody>
                    <a:bodyPr/>
                    <a:lstStyle/>
                    <a:p>
                      <a:pPr algn="ctr"/>
                      <a:r>
                        <a:rPr lang="en-US" altLang="zh-CN" sz="1600" dirty="0"/>
                        <a:t>Paper</a:t>
                      </a:r>
                      <a:endParaRPr lang="zh-CN" altLang="en-US" sz="1600" dirty="0"/>
                    </a:p>
                  </a:txBody>
                  <a:tcPr anchor="ctr"/>
                </a:tc>
                <a:tc>
                  <a:txBody>
                    <a:bodyPr/>
                    <a:lstStyle/>
                    <a:p>
                      <a:pPr algn="ctr"/>
                      <a:r>
                        <a:rPr lang="en-US" altLang="zh-CN" sz="1600" dirty="0"/>
                        <a:t>Model</a:t>
                      </a:r>
                      <a:endParaRPr lang="zh-CN" altLang="en-US" sz="1600" dirty="0"/>
                    </a:p>
                  </a:txBody>
                  <a:tcPr anchor="ctr"/>
                </a:tc>
                <a:tc>
                  <a:txBody>
                    <a:bodyPr/>
                    <a:lstStyle/>
                    <a:p>
                      <a:pPr algn="ctr"/>
                      <a:r>
                        <a:rPr lang="en-US" altLang="zh-CN" sz="1600" dirty="0"/>
                        <a:t>Results</a:t>
                      </a:r>
                      <a:endParaRPr lang="zh-CN" altLang="en-US" sz="1600" dirty="0"/>
                    </a:p>
                  </a:txBody>
                  <a:tcPr anchor="ctr"/>
                </a:tc>
                <a:extLst>
                  <a:ext uri="{0D108BD9-81ED-4DB2-BD59-A6C34878D82A}">
                    <a16:rowId xmlns:a16="http://schemas.microsoft.com/office/drawing/2014/main" val="409918681"/>
                  </a:ext>
                </a:extLst>
              </a:tr>
              <a:tr h="370840">
                <a:tc>
                  <a:txBody>
                    <a:bodyPr/>
                    <a:lstStyle/>
                    <a:p>
                      <a:pPr algn="ctr"/>
                      <a:r>
                        <a:rPr lang="en-US" altLang="zh-CN" sz="1600" dirty="0"/>
                        <a:t>1996</a:t>
                      </a:r>
                      <a:endParaRPr lang="zh-CN" altLang="en-US" sz="1600" dirty="0"/>
                    </a:p>
                  </a:txBody>
                  <a:tcPr anchor="ctr"/>
                </a:tc>
                <a:tc>
                  <a:txBody>
                    <a:bodyPr/>
                    <a:lstStyle/>
                    <a:p>
                      <a:pPr algn="ctr"/>
                      <a:r>
                        <a:rPr lang="en-US" altLang="zh-CN" sz="1600" dirty="0"/>
                        <a:t>Non-linear prediction of security returns with moving average rules</a:t>
                      </a:r>
                      <a:endParaRPr lang="zh-CN" altLang="en-US" sz="1600" dirty="0"/>
                    </a:p>
                  </a:txBody>
                  <a:tcPr anchor="ctr"/>
                </a:tc>
                <a:tc>
                  <a:txBody>
                    <a:bodyPr/>
                    <a:lstStyle/>
                    <a:p>
                      <a:pPr algn="ctr"/>
                      <a:r>
                        <a:rPr lang="zh-CN" altLang="en-US" sz="1600" dirty="0"/>
                        <a:t>前馈人工神经网络模型</a:t>
                      </a:r>
                    </a:p>
                  </a:txBody>
                  <a:tcPr anchor="ctr"/>
                </a:tc>
                <a:tc>
                  <a:txBody>
                    <a:bodyPr/>
                    <a:lstStyle/>
                    <a:p>
                      <a:pPr algn="ctr"/>
                      <a:r>
                        <a:rPr lang="zh-CN" altLang="en-US" sz="1600" dirty="0"/>
                        <a:t>预测精度比传统统计学的移动平均算法更高</a:t>
                      </a:r>
                    </a:p>
                  </a:txBody>
                  <a:tcPr anchor="ctr"/>
                </a:tc>
                <a:extLst>
                  <a:ext uri="{0D108BD9-81ED-4DB2-BD59-A6C34878D82A}">
                    <a16:rowId xmlns:a16="http://schemas.microsoft.com/office/drawing/2014/main" val="3531275601"/>
                  </a:ext>
                </a:extLst>
              </a:tr>
              <a:tr h="370840">
                <a:tc>
                  <a:txBody>
                    <a:bodyPr/>
                    <a:lstStyle/>
                    <a:p>
                      <a:pPr algn="ctr"/>
                      <a:r>
                        <a:rPr lang="en-US" altLang="zh-CN" sz="1600" dirty="0"/>
                        <a:t>2013</a:t>
                      </a:r>
                      <a:endParaRPr lang="zh-CN" altLang="en-US" sz="1600" dirty="0"/>
                    </a:p>
                  </a:txBody>
                  <a:tcPr anchor="ctr"/>
                </a:tc>
                <a:tc>
                  <a:txBody>
                    <a:bodyPr/>
                    <a:lstStyle/>
                    <a:p>
                      <a:pPr algn="ctr"/>
                      <a:r>
                        <a:rPr lang="en-US" altLang="zh-CN" sz="1600" dirty="0"/>
                        <a:t>Stock Price Forecasting using Support Vector Machines and Improved Particle Swarm Optimization</a:t>
                      </a:r>
                      <a:endParaRPr lang="zh-CN" altLang="en-US" sz="1600" dirty="0"/>
                    </a:p>
                  </a:txBody>
                  <a:tcPr anchor="ctr"/>
                </a:tc>
                <a:tc>
                  <a:txBody>
                    <a:bodyPr/>
                    <a:lstStyle/>
                    <a:p>
                      <a:pPr algn="ctr"/>
                      <a:r>
                        <a:rPr lang="en-US" altLang="zh-CN" sz="1600" dirty="0"/>
                        <a:t>SVM</a:t>
                      </a:r>
                    </a:p>
                    <a:p>
                      <a:pPr algn="ctr"/>
                      <a:r>
                        <a:rPr lang="zh-CN" altLang="en-US" sz="1600" dirty="0"/>
                        <a:t>遗传算法（</a:t>
                      </a:r>
                      <a:r>
                        <a:rPr lang="en-US" altLang="zh-CN" sz="1600" dirty="0"/>
                        <a:t>IPSO</a:t>
                      </a:r>
                      <a:r>
                        <a:rPr lang="zh-CN" altLang="en-US" sz="1600" dirty="0"/>
                        <a:t>）改良的粒子群优化算法（</a:t>
                      </a:r>
                      <a:r>
                        <a:rPr lang="en-US" altLang="zh-CN" sz="1600" dirty="0"/>
                        <a:t>PSO</a:t>
                      </a:r>
                      <a:r>
                        <a:rPr lang="zh-CN" altLang="en-US" sz="1600" dirty="0"/>
                        <a:t>）</a:t>
                      </a:r>
                    </a:p>
                  </a:txBody>
                  <a:tcPr anchor="ctr"/>
                </a:tc>
                <a:tc>
                  <a:txBody>
                    <a:bodyPr/>
                    <a:lstStyle/>
                    <a:p>
                      <a:pPr algn="ctr"/>
                      <a:r>
                        <a:rPr lang="zh-CN" altLang="en-US" sz="1600" dirty="0"/>
                        <a:t>对各种股票的指数进行有效预测，计算效率和预测精度较高，具有较强的鲁棒性。</a:t>
                      </a:r>
                    </a:p>
                  </a:txBody>
                  <a:tcPr anchor="ctr"/>
                </a:tc>
                <a:extLst>
                  <a:ext uri="{0D108BD9-81ED-4DB2-BD59-A6C34878D82A}">
                    <a16:rowId xmlns:a16="http://schemas.microsoft.com/office/drawing/2014/main" val="1962706368"/>
                  </a:ext>
                </a:extLst>
              </a:tr>
              <a:tr h="370840">
                <a:tc>
                  <a:txBody>
                    <a:bodyPr/>
                    <a:lstStyle/>
                    <a:p>
                      <a:pPr algn="ctr"/>
                      <a:r>
                        <a:rPr lang="en-US" altLang="zh-CN" sz="1600" dirty="0"/>
                        <a:t>2017</a:t>
                      </a:r>
                      <a:endParaRPr lang="zh-CN" altLang="en-US" sz="1600" dirty="0"/>
                    </a:p>
                  </a:txBody>
                  <a:tcPr anchor="ctr"/>
                </a:tc>
                <a:tc>
                  <a:txBody>
                    <a:bodyPr/>
                    <a:lstStyle/>
                    <a:p>
                      <a:pPr algn="ctr"/>
                      <a:r>
                        <a:rPr lang="en-US" altLang="zh-CN" sz="1600" dirty="0"/>
                        <a:t>Stock </a:t>
                      </a:r>
                      <a:r>
                        <a:rPr lang="en-US" altLang="zh-CN" sz="1600" dirty="0" err="1"/>
                        <a:t>martket's</a:t>
                      </a:r>
                      <a:r>
                        <a:rPr lang="en-US" altLang="zh-CN" sz="1600" dirty="0"/>
                        <a:t> price movement prediction with LSTM neutral network</a:t>
                      </a:r>
                      <a:endParaRPr lang="zh-CN" altLang="en-US" sz="1600" dirty="0"/>
                    </a:p>
                  </a:txBody>
                  <a:tcPr anchor="ctr"/>
                </a:tc>
                <a:tc>
                  <a:txBody>
                    <a:bodyPr/>
                    <a:lstStyle/>
                    <a:p>
                      <a:pPr algn="ctr"/>
                      <a:r>
                        <a:rPr lang="en-US" altLang="zh-CN" sz="1600" dirty="0"/>
                        <a:t>LSTM</a:t>
                      </a:r>
                      <a:endParaRPr lang="zh-CN" altLang="en-US" sz="1600" dirty="0"/>
                    </a:p>
                  </a:txBody>
                  <a:tcPr anchor="ctr"/>
                </a:tc>
                <a:tc>
                  <a:txBody>
                    <a:bodyPr/>
                    <a:lstStyle/>
                    <a:p>
                      <a:pPr algn="ctr"/>
                      <a:r>
                        <a:rPr lang="zh-CN" altLang="en-US" sz="1600" dirty="0"/>
                        <a:t>结果表明，这一模型在预测特定股票的涨跌情况的准确率平均能达到</a:t>
                      </a:r>
                      <a:r>
                        <a:rPr lang="en-US" altLang="zh-CN" sz="1600" dirty="0"/>
                        <a:t>55.9%</a:t>
                      </a:r>
                      <a:endParaRPr lang="zh-CN" altLang="en-US" sz="1600" dirty="0"/>
                    </a:p>
                  </a:txBody>
                  <a:tcPr anchor="ctr"/>
                </a:tc>
                <a:extLst>
                  <a:ext uri="{0D108BD9-81ED-4DB2-BD59-A6C34878D82A}">
                    <a16:rowId xmlns:a16="http://schemas.microsoft.com/office/drawing/2014/main" val="2528874901"/>
                  </a:ext>
                </a:extLst>
              </a:tr>
              <a:tr h="370840">
                <a:tc>
                  <a:txBody>
                    <a:bodyPr/>
                    <a:lstStyle/>
                    <a:p>
                      <a:pPr algn="ctr"/>
                      <a:r>
                        <a:rPr lang="en-US" altLang="zh-CN" sz="1600" dirty="0"/>
                        <a:t>2017</a:t>
                      </a:r>
                      <a:endParaRPr lang="zh-CN" altLang="en-US" sz="1600" dirty="0"/>
                    </a:p>
                  </a:txBody>
                  <a:tcPr anchor="ctr"/>
                </a:tc>
                <a:tc>
                  <a:txBody>
                    <a:bodyPr/>
                    <a:lstStyle/>
                    <a:p>
                      <a:pPr algn="ctr"/>
                      <a:r>
                        <a:rPr lang="en-US" altLang="zh-CN" sz="1600" dirty="0"/>
                        <a:t>Stock price prediction using LSTM, RNN and CNN-sliding window model</a:t>
                      </a:r>
                      <a:endParaRPr lang="zh-CN" altLang="en-US" sz="1600" dirty="0"/>
                    </a:p>
                  </a:txBody>
                  <a:tcPr anchor="ctr"/>
                </a:tc>
                <a:tc>
                  <a:txBody>
                    <a:bodyPr/>
                    <a:lstStyle/>
                    <a:p>
                      <a:pPr algn="ctr"/>
                      <a:r>
                        <a:rPr lang="zh-CN" altLang="en-US" sz="1600" dirty="0"/>
                        <a:t>线性算法（</a:t>
                      </a:r>
                      <a:r>
                        <a:rPr lang="en-US" altLang="zh-CN" sz="1600" dirty="0"/>
                        <a:t>AR</a:t>
                      </a:r>
                      <a:r>
                        <a:rPr lang="zh-CN" altLang="en-US" sz="1600" dirty="0"/>
                        <a:t>、</a:t>
                      </a:r>
                      <a:r>
                        <a:rPr lang="en-US" altLang="zh-CN" sz="1600" dirty="0"/>
                        <a:t>MA</a:t>
                      </a:r>
                      <a:r>
                        <a:rPr lang="zh-CN" altLang="en-US" sz="1600" dirty="0"/>
                        <a:t>、</a:t>
                      </a:r>
                      <a:r>
                        <a:rPr lang="en-US" altLang="zh-CN" sz="1600" dirty="0"/>
                        <a:t>ARIMA</a:t>
                      </a:r>
                      <a:r>
                        <a:rPr lang="zh-CN" altLang="en-US" sz="1600" dirty="0"/>
                        <a:t>）和非线性算法（</a:t>
                      </a:r>
                      <a:r>
                        <a:rPr lang="en-US" altLang="zh-CN" sz="1600" dirty="0"/>
                        <a:t>ARCH</a:t>
                      </a:r>
                      <a:r>
                        <a:rPr lang="zh-CN" altLang="en-US" sz="1600" dirty="0"/>
                        <a:t>、</a:t>
                      </a:r>
                      <a:r>
                        <a:rPr lang="en-US" altLang="zh-CN" sz="1600" dirty="0"/>
                        <a:t>GARCH</a:t>
                      </a:r>
                      <a:r>
                        <a:rPr lang="zh-CN" altLang="en-US" sz="1600" dirty="0"/>
                        <a:t>、神经网络）</a:t>
                      </a:r>
                    </a:p>
                  </a:txBody>
                  <a:tcPr anchor="ctr"/>
                </a:tc>
                <a:tc>
                  <a:txBody>
                    <a:bodyPr/>
                    <a:lstStyle/>
                    <a:p>
                      <a:pPr algn="ctr"/>
                      <a:r>
                        <a:rPr lang="zh-CN" altLang="en-US" sz="1600" dirty="0"/>
                        <a:t>侧重于利用每日收盘价来预测单个公司的股票指数走势</a:t>
                      </a:r>
                    </a:p>
                  </a:txBody>
                  <a:tcPr anchor="ctr"/>
                </a:tc>
                <a:extLst>
                  <a:ext uri="{0D108BD9-81ED-4DB2-BD59-A6C34878D82A}">
                    <a16:rowId xmlns:a16="http://schemas.microsoft.com/office/drawing/2014/main" val="1955809266"/>
                  </a:ext>
                </a:extLst>
              </a:tr>
              <a:tr h="370840">
                <a:tc>
                  <a:txBody>
                    <a:bodyPr/>
                    <a:lstStyle/>
                    <a:p>
                      <a:pPr algn="ctr"/>
                      <a:r>
                        <a:rPr lang="en-US" altLang="zh-CN" sz="1600" dirty="0"/>
                        <a:t>2018</a:t>
                      </a:r>
                      <a:endParaRPr lang="zh-CN" altLang="en-US" sz="1600" dirty="0"/>
                    </a:p>
                  </a:txBody>
                  <a:tcPr anchor="ctr"/>
                </a:tc>
                <a:tc>
                  <a:txBody>
                    <a:bodyPr/>
                    <a:lstStyle/>
                    <a:p>
                      <a:pPr algn="ctr"/>
                      <a:r>
                        <a:rPr lang="zh-CN" altLang="en-US" sz="1600" dirty="0"/>
                        <a:t>基于</a:t>
                      </a:r>
                      <a:r>
                        <a:rPr lang="en-US" altLang="zh-CN" sz="1600" dirty="0"/>
                        <a:t>ARMA</a:t>
                      </a:r>
                      <a:r>
                        <a:rPr lang="zh-CN" altLang="en-US" sz="1600" dirty="0"/>
                        <a:t>模型的沪深</a:t>
                      </a:r>
                      <a:r>
                        <a:rPr lang="en-US" altLang="zh-CN" sz="1600" dirty="0"/>
                        <a:t>300</a:t>
                      </a:r>
                      <a:r>
                        <a:rPr lang="zh-CN" altLang="en-US" sz="1600" dirty="0"/>
                        <a:t>股指期货高频数据收益率研究与预测</a:t>
                      </a:r>
                    </a:p>
                  </a:txBody>
                  <a:tcPr anchor="ctr"/>
                </a:tc>
                <a:tc>
                  <a:txBody>
                    <a:bodyPr/>
                    <a:lstStyle/>
                    <a:p>
                      <a:pPr algn="ctr"/>
                      <a:r>
                        <a:rPr lang="en-US" altLang="zh-CN" sz="1600" dirty="0"/>
                        <a:t>ARMA</a:t>
                      </a:r>
                      <a:r>
                        <a:rPr lang="zh-CN" altLang="en-US" sz="1600" dirty="0"/>
                        <a:t>模型</a:t>
                      </a:r>
                    </a:p>
                  </a:txBody>
                  <a:tcPr anchor="ctr"/>
                </a:tc>
                <a:tc>
                  <a:txBody>
                    <a:bodyPr/>
                    <a:lstStyle/>
                    <a:p>
                      <a:pPr algn="ctr"/>
                      <a:r>
                        <a:rPr lang="en-US" altLang="zh-CN" sz="1600" dirty="0"/>
                        <a:t>ARMA</a:t>
                      </a:r>
                      <a:r>
                        <a:rPr lang="zh-CN" altLang="en-US" sz="1600" dirty="0"/>
                        <a:t>模型能够较好地模拟沪深</a:t>
                      </a:r>
                      <a:r>
                        <a:rPr lang="en-US" altLang="zh-CN" sz="1600" dirty="0"/>
                        <a:t>300</a:t>
                      </a:r>
                      <a:r>
                        <a:rPr lang="zh-CN" altLang="en-US" sz="1600" dirty="0"/>
                        <a:t>股指期货日内收益率的曲线走势。</a:t>
                      </a:r>
                    </a:p>
                  </a:txBody>
                  <a:tcPr anchor="ctr"/>
                </a:tc>
                <a:extLst>
                  <a:ext uri="{0D108BD9-81ED-4DB2-BD59-A6C34878D82A}">
                    <a16:rowId xmlns:a16="http://schemas.microsoft.com/office/drawing/2014/main" val="4061990828"/>
                  </a:ext>
                </a:extLst>
              </a:tr>
              <a:tr h="370840">
                <a:tc>
                  <a:txBody>
                    <a:bodyPr/>
                    <a:lstStyle/>
                    <a:p>
                      <a:pPr algn="ctr"/>
                      <a:r>
                        <a:rPr lang="en-US" altLang="zh-CN" sz="1600" dirty="0"/>
                        <a:t>2018</a:t>
                      </a:r>
                      <a:endParaRPr lang="zh-CN" altLang="en-US" sz="1600" dirty="0"/>
                    </a:p>
                  </a:txBody>
                  <a:tcPr anchor="ctr"/>
                </a:tc>
                <a:tc>
                  <a:txBody>
                    <a:bodyPr/>
                    <a:lstStyle/>
                    <a:p>
                      <a:pPr algn="ctr"/>
                      <a:r>
                        <a:rPr lang="zh-CN" altLang="en-US" sz="1600" dirty="0"/>
                        <a:t>机器学习方法在股指期货预测中的应用研究</a:t>
                      </a:r>
                      <a:r>
                        <a:rPr lang="en-US" altLang="zh-CN" sz="1600" dirty="0"/>
                        <a:t>——</a:t>
                      </a:r>
                      <a:r>
                        <a:rPr lang="zh-CN" altLang="en-US" sz="1600" dirty="0"/>
                        <a:t>基于</a:t>
                      </a:r>
                      <a:r>
                        <a:rPr lang="en-US" altLang="zh-CN" sz="1600" dirty="0"/>
                        <a:t>BP</a:t>
                      </a:r>
                      <a:r>
                        <a:rPr lang="zh-CN" altLang="en-US" sz="1600" dirty="0"/>
                        <a:t>神经网络、</a:t>
                      </a:r>
                      <a:r>
                        <a:rPr lang="en-US" altLang="zh-CN" sz="1600" dirty="0"/>
                        <a:t>SVM</a:t>
                      </a:r>
                      <a:r>
                        <a:rPr lang="zh-CN" altLang="en-US" sz="1600" dirty="0"/>
                        <a:t>和</a:t>
                      </a:r>
                      <a:r>
                        <a:rPr lang="en-US" altLang="zh-CN" sz="1600" dirty="0" err="1"/>
                        <a:t>XGBoost</a:t>
                      </a:r>
                      <a:r>
                        <a:rPr lang="zh-CN" altLang="en-US" sz="1600" dirty="0"/>
                        <a:t>的比较分析</a:t>
                      </a:r>
                    </a:p>
                  </a:txBody>
                  <a:tcPr anchor="ctr"/>
                </a:tc>
                <a:tc>
                  <a:txBody>
                    <a:bodyPr/>
                    <a:lstStyle/>
                    <a:p>
                      <a:pPr algn="ctr"/>
                      <a:r>
                        <a:rPr lang="zh-CN" altLang="en-US" sz="1600" dirty="0"/>
                        <a:t>神经网络、支持向量机和</a:t>
                      </a:r>
                      <a:r>
                        <a:rPr lang="en-US" altLang="zh-CN" sz="1600" dirty="0" err="1"/>
                        <a:t>XGBoost</a:t>
                      </a:r>
                      <a:endParaRPr lang="zh-CN" altLang="en-US" sz="1600" dirty="0"/>
                    </a:p>
                  </a:txBody>
                  <a:tcPr anchor="ctr"/>
                </a:tc>
                <a:tc>
                  <a:txBody>
                    <a:bodyPr/>
                    <a:lstStyle/>
                    <a:p>
                      <a:pPr algn="ctr"/>
                      <a:r>
                        <a:rPr lang="zh-CN" altLang="en-US" sz="1600" dirty="0"/>
                        <a:t>三种机器学习方法都具有较好的预测能力，其中</a:t>
                      </a:r>
                      <a:r>
                        <a:rPr lang="en-US" altLang="zh-CN" sz="1600" dirty="0" err="1"/>
                        <a:t>XGBoost</a:t>
                      </a:r>
                      <a:r>
                        <a:rPr lang="zh-CN" altLang="en-US" sz="1600" dirty="0"/>
                        <a:t>的预测能力要优于传统的神经网络和</a:t>
                      </a:r>
                      <a:r>
                        <a:rPr lang="en-US" altLang="zh-CN" sz="1600" dirty="0"/>
                        <a:t>SVM</a:t>
                      </a:r>
                      <a:r>
                        <a:rPr lang="zh-CN" altLang="en-US" sz="1600" dirty="0"/>
                        <a:t>模型</a:t>
                      </a:r>
                    </a:p>
                  </a:txBody>
                  <a:tcPr anchor="ctr"/>
                </a:tc>
                <a:extLst>
                  <a:ext uri="{0D108BD9-81ED-4DB2-BD59-A6C34878D82A}">
                    <a16:rowId xmlns:a16="http://schemas.microsoft.com/office/drawing/2014/main" val="2934892278"/>
                  </a:ext>
                </a:extLst>
              </a:tr>
            </a:tbl>
          </a:graphicData>
        </a:graphic>
      </p:graphicFrame>
    </p:spTree>
    <p:extLst>
      <p:ext uri="{BB962C8B-B14F-4D97-AF65-F5344CB8AC3E}">
        <p14:creationId xmlns:p14="http://schemas.microsoft.com/office/powerpoint/2010/main" val="2699042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矩形 224">
            <a:extLst>
              <a:ext uri="{FF2B5EF4-FFF2-40B4-BE49-F238E27FC236}">
                <a16:creationId xmlns:a16="http://schemas.microsoft.com/office/drawing/2014/main" id="{D726AA5D-872E-5A0C-9526-20CDE976197F}"/>
              </a:ext>
            </a:extLst>
          </p:cNvPr>
          <p:cNvSpPr/>
          <p:nvPr/>
        </p:nvSpPr>
        <p:spPr>
          <a:xfrm>
            <a:off x="7140482" y="3225577"/>
            <a:ext cx="4703363" cy="2824527"/>
          </a:xfrm>
          <a:prstGeom prst="rect">
            <a:avLst/>
          </a:prstGeom>
          <a:gradFill>
            <a:gsLst>
              <a:gs pos="17000">
                <a:srgbClr val="DCDCDC"/>
              </a:gs>
              <a:gs pos="100000">
                <a:srgbClr val="FAFAFA"/>
              </a:gs>
            </a:gsLst>
            <a:lin ang="5400000" scaled="0"/>
          </a:gradFill>
          <a:ln>
            <a:noFill/>
          </a:ln>
          <a:effectLst>
            <a:outerShdw blurRad="50800" dist="38100" dir="18900000" algn="b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0" name="任意多边形: 形状 219">
            <a:extLst>
              <a:ext uri="{FF2B5EF4-FFF2-40B4-BE49-F238E27FC236}">
                <a16:creationId xmlns:a16="http://schemas.microsoft.com/office/drawing/2014/main" id="{5B5222FD-0E94-C71D-3DC4-50D943D07A20}"/>
              </a:ext>
            </a:extLst>
          </p:cNvPr>
          <p:cNvSpPr/>
          <p:nvPr/>
        </p:nvSpPr>
        <p:spPr>
          <a:xfrm>
            <a:off x="7140481" y="1033098"/>
            <a:ext cx="4703364" cy="1781689"/>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研究路线</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29" name="îślíde">
            <a:extLst>
              <a:ext uri="{FF2B5EF4-FFF2-40B4-BE49-F238E27FC236}">
                <a16:creationId xmlns:a16="http://schemas.microsoft.com/office/drawing/2014/main" id="{4C3252A9-15F4-F3B0-115D-510936180F13}"/>
              </a:ext>
            </a:extLst>
          </p:cNvPr>
          <p:cNvSpPr/>
          <p:nvPr/>
        </p:nvSpPr>
        <p:spPr bwMode="auto">
          <a:xfrm>
            <a:off x="457054" y="3665473"/>
            <a:ext cx="5759764" cy="50488"/>
          </a:xfrm>
          <a:prstGeom prst="rect">
            <a:avLst/>
          </a:prstGeom>
          <a:solidFill>
            <a:srgbClr val="C00000"/>
          </a:solidFill>
          <a:ln>
            <a:noFill/>
          </a:ln>
        </p:spPr>
        <p:txBody>
          <a:bodyPr wrap="square" lIns="91440" tIns="45720" rIns="91440" bIns="45720" anchor="ctr">
            <a:normAutofit fontScale="25000" lnSpcReduction="20000"/>
          </a:bodyPr>
          <a:lstStyle/>
          <a:p>
            <a:pPr algn="ctr" defTabSz="913765"/>
            <a:endParaRPr sz="1600" dirty="0">
              <a:solidFill>
                <a:prstClr val="white"/>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30" name="îṧ1iḋe">
            <a:extLst>
              <a:ext uri="{FF2B5EF4-FFF2-40B4-BE49-F238E27FC236}">
                <a16:creationId xmlns:a16="http://schemas.microsoft.com/office/drawing/2014/main" id="{35778CC9-1F24-8F2F-BE59-E012BD32A9DE}"/>
              </a:ext>
            </a:extLst>
          </p:cNvPr>
          <p:cNvSpPr/>
          <p:nvPr/>
        </p:nvSpPr>
        <p:spPr bwMode="auto">
          <a:xfrm>
            <a:off x="1375667" y="3665473"/>
            <a:ext cx="835228" cy="50488"/>
          </a:xfrm>
          <a:prstGeom prst="rect">
            <a:avLst/>
          </a:prstGeom>
          <a:solidFill>
            <a:schemeClr val="tx1">
              <a:lumMod val="50000"/>
              <a:lumOff val="50000"/>
            </a:schemeClr>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31" name="ïṩļîďe">
            <a:extLst>
              <a:ext uri="{FF2B5EF4-FFF2-40B4-BE49-F238E27FC236}">
                <a16:creationId xmlns:a16="http://schemas.microsoft.com/office/drawing/2014/main" id="{7962B9C9-6E27-85DD-59B2-615658697FC2}"/>
              </a:ext>
            </a:extLst>
          </p:cNvPr>
          <p:cNvSpPr/>
          <p:nvPr/>
        </p:nvSpPr>
        <p:spPr bwMode="auto">
          <a:xfrm>
            <a:off x="2155764" y="3665473"/>
            <a:ext cx="753911" cy="50488"/>
          </a:xfrm>
          <a:prstGeom prst="rect">
            <a:avLst/>
          </a:prstGeom>
          <a:solidFill>
            <a:srgbClr val="C00000"/>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32" name="íśľíḓê">
            <a:extLst>
              <a:ext uri="{FF2B5EF4-FFF2-40B4-BE49-F238E27FC236}">
                <a16:creationId xmlns:a16="http://schemas.microsoft.com/office/drawing/2014/main" id="{4941E018-372E-DC0E-0F6D-F70B5A963032}"/>
              </a:ext>
            </a:extLst>
          </p:cNvPr>
          <p:cNvSpPr/>
          <p:nvPr/>
        </p:nvSpPr>
        <p:spPr bwMode="auto">
          <a:xfrm>
            <a:off x="2931038" y="3665473"/>
            <a:ext cx="999930" cy="50488"/>
          </a:xfrm>
          <a:prstGeom prst="rect">
            <a:avLst/>
          </a:prstGeom>
          <a:solidFill>
            <a:schemeClr val="tx1">
              <a:lumMod val="50000"/>
              <a:lumOff val="50000"/>
            </a:schemeClr>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33" name="îṥ1îdè">
            <a:extLst>
              <a:ext uri="{FF2B5EF4-FFF2-40B4-BE49-F238E27FC236}">
                <a16:creationId xmlns:a16="http://schemas.microsoft.com/office/drawing/2014/main" id="{0B7F92C0-C48A-9541-0C85-D443379E52E7}"/>
              </a:ext>
            </a:extLst>
          </p:cNvPr>
          <p:cNvSpPr/>
          <p:nvPr/>
        </p:nvSpPr>
        <p:spPr bwMode="auto">
          <a:xfrm>
            <a:off x="3917874" y="3665473"/>
            <a:ext cx="2298944" cy="50488"/>
          </a:xfrm>
          <a:prstGeom prst="rect">
            <a:avLst/>
          </a:prstGeom>
          <a:solidFill>
            <a:srgbClr val="372F3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36" name="îšľîḓé">
            <a:extLst>
              <a:ext uri="{FF2B5EF4-FFF2-40B4-BE49-F238E27FC236}">
                <a16:creationId xmlns:a16="http://schemas.microsoft.com/office/drawing/2014/main" id="{2ECB81DA-1319-B5A3-59E2-B8F89B91139B}"/>
              </a:ext>
            </a:extLst>
          </p:cNvPr>
          <p:cNvSpPr/>
          <p:nvPr/>
        </p:nvSpPr>
        <p:spPr bwMode="auto">
          <a:xfrm>
            <a:off x="4519487" y="3665473"/>
            <a:ext cx="999930" cy="50488"/>
          </a:xfrm>
          <a:prstGeom prst="rect">
            <a:avLst/>
          </a:prstGeom>
          <a:solidFill>
            <a:schemeClr val="tx1">
              <a:lumMod val="50000"/>
              <a:lumOff val="50000"/>
            </a:schemeClr>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37" name="iṩ1îde">
            <a:extLst>
              <a:ext uri="{FF2B5EF4-FFF2-40B4-BE49-F238E27FC236}">
                <a16:creationId xmlns:a16="http://schemas.microsoft.com/office/drawing/2014/main" id="{4D26AAA5-85C5-2782-32A8-C690F433C89C}"/>
              </a:ext>
            </a:extLst>
          </p:cNvPr>
          <p:cNvSpPr/>
          <p:nvPr/>
        </p:nvSpPr>
        <p:spPr bwMode="auto">
          <a:xfrm>
            <a:off x="3888931" y="3665473"/>
            <a:ext cx="917235" cy="50488"/>
          </a:xfrm>
          <a:prstGeom prst="rect">
            <a:avLst/>
          </a:prstGeom>
          <a:solidFill>
            <a:srgbClr val="C00000"/>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38" name="îsḷíḑè">
            <a:extLst>
              <a:ext uri="{FF2B5EF4-FFF2-40B4-BE49-F238E27FC236}">
                <a16:creationId xmlns:a16="http://schemas.microsoft.com/office/drawing/2014/main" id="{1F89E33D-FCAD-F3F5-6AD9-3B97D8E95DE4}"/>
              </a:ext>
            </a:extLst>
          </p:cNvPr>
          <p:cNvSpPr/>
          <p:nvPr/>
        </p:nvSpPr>
        <p:spPr bwMode="auto">
          <a:xfrm>
            <a:off x="1326739" y="3598919"/>
            <a:ext cx="148163" cy="164471"/>
          </a:xfrm>
          <a:prstGeom prst="ellipse">
            <a:avLst/>
          </a:prstGeom>
          <a:solidFill>
            <a:srgbClr val="C00000"/>
          </a:solidFill>
          <a:ln>
            <a:noFill/>
          </a:ln>
        </p:spPr>
        <p:txBody>
          <a:bodyPr wrap="square" lIns="91440" tIns="45720" rIns="91440" bIns="45720" anchor="ctr">
            <a:normAutofit fontScale="25000" lnSpcReduction="20000"/>
          </a:bodyPr>
          <a:lstStyle/>
          <a:p>
            <a:pPr algn="ctr" defTabSz="913765"/>
            <a:endParaRPr sz="1600" dirty="0">
              <a:solidFill>
                <a:prstClr val="white"/>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39" name="iṡliḍe">
            <a:extLst>
              <a:ext uri="{FF2B5EF4-FFF2-40B4-BE49-F238E27FC236}">
                <a16:creationId xmlns:a16="http://schemas.microsoft.com/office/drawing/2014/main" id="{5BA500C7-BF44-97CC-0975-7609DD2B5837}"/>
              </a:ext>
            </a:extLst>
          </p:cNvPr>
          <p:cNvSpPr/>
          <p:nvPr/>
        </p:nvSpPr>
        <p:spPr bwMode="auto">
          <a:xfrm>
            <a:off x="2111660" y="3598919"/>
            <a:ext cx="150230" cy="164471"/>
          </a:xfrm>
          <a:prstGeom prst="ellipse">
            <a:avLst/>
          </a:prstGeom>
          <a:solidFill>
            <a:schemeClr val="tx1">
              <a:lumMod val="50000"/>
              <a:lumOff val="50000"/>
            </a:schemeClr>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40" name="îşḷíḓe">
            <a:extLst>
              <a:ext uri="{FF2B5EF4-FFF2-40B4-BE49-F238E27FC236}">
                <a16:creationId xmlns:a16="http://schemas.microsoft.com/office/drawing/2014/main" id="{0F6D5FAF-C935-0863-6FE2-6317F29203E4}"/>
              </a:ext>
            </a:extLst>
          </p:cNvPr>
          <p:cNvSpPr/>
          <p:nvPr/>
        </p:nvSpPr>
        <p:spPr bwMode="auto">
          <a:xfrm>
            <a:off x="2798995" y="3598919"/>
            <a:ext cx="148163" cy="164471"/>
          </a:xfrm>
          <a:prstGeom prst="ellipse">
            <a:avLst/>
          </a:prstGeom>
          <a:solidFill>
            <a:srgbClr val="C00000"/>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42" name="íṡlîḑè">
            <a:extLst>
              <a:ext uri="{FF2B5EF4-FFF2-40B4-BE49-F238E27FC236}">
                <a16:creationId xmlns:a16="http://schemas.microsoft.com/office/drawing/2014/main" id="{DA5EE6E8-A4DB-4B54-73FC-33F100323CD8}"/>
              </a:ext>
            </a:extLst>
          </p:cNvPr>
          <p:cNvSpPr/>
          <p:nvPr/>
        </p:nvSpPr>
        <p:spPr bwMode="auto">
          <a:xfrm>
            <a:off x="5422938" y="3598919"/>
            <a:ext cx="148852" cy="164471"/>
          </a:xfrm>
          <a:prstGeom prst="ellipse">
            <a:avLst/>
          </a:prstGeom>
          <a:solidFill>
            <a:schemeClr val="tx1">
              <a:lumMod val="50000"/>
              <a:lumOff val="50000"/>
            </a:schemeClr>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43" name="íśḷîḑê">
            <a:extLst>
              <a:ext uri="{FF2B5EF4-FFF2-40B4-BE49-F238E27FC236}">
                <a16:creationId xmlns:a16="http://schemas.microsoft.com/office/drawing/2014/main" id="{D43F8EA8-2F5F-A11C-1B3A-63D916365CE8}"/>
              </a:ext>
            </a:extLst>
          </p:cNvPr>
          <p:cNvSpPr/>
          <p:nvPr/>
        </p:nvSpPr>
        <p:spPr bwMode="auto">
          <a:xfrm>
            <a:off x="4711203" y="3598919"/>
            <a:ext cx="148577" cy="164471"/>
          </a:xfrm>
          <a:prstGeom prst="ellipse">
            <a:avLst/>
          </a:prstGeom>
          <a:solidFill>
            <a:srgbClr val="C00000"/>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44" name="iṩļíďé">
            <a:extLst>
              <a:ext uri="{FF2B5EF4-FFF2-40B4-BE49-F238E27FC236}">
                <a16:creationId xmlns:a16="http://schemas.microsoft.com/office/drawing/2014/main" id="{C747FFF3-46A4-BD4A-B395-0497D9DECA15}"/>
              </a:ext>
            </a:extLst>
          </p:cNvPr>
          <p:cNvSpPr/>
          <p:nvPr/>
        </p:nvSpPr>
        <p:spPr bwMode="auto">
          <a:xfrm>
            <a:off x="3825531" y="3598919"/>
            <a:ext cx="149542" cy="164471"/>
          </a:xfrm>
          <a:prstGeom prst="ellipse">
            <a:avLst/>
          </a:prstGeom>
          <a:solidFill>
            <a:srgbClr val="7F7F7F"/>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nvGrpSpPr>
          <p:cNvPr id="145" name="íṡlïdè">
            <a:extLst>
              <a:ext uri="{FF2B5EF4-FFF2-40B4-BE49-F238E27FC236}">
                <a16:creationId xmlns:a16="http://schemas.microsoft.com/office/drawing/2014/main" id="{E1FEF06D-18CB-19AB-F6D4-7F98A8ABBB8C}"/>
              </a:ext>
            </a:extLst>
          </p:cNvPr>
          <p:cNvGrpSpPr/>
          <p:nvPr/>
        </p:nvGrpSpPr>
        <p:grpSpPr>
          <a:xfrm>
            <a:off x="2165412" y="2458310"/>
            <a:ext cx="26187" cy="1096971"/>
            <a:chOff x="3003176" y="3652555"/>
            <a:chExt cx="46035" cy="1863813"/>
          </a:xfrm>
        </p:grpSpPr>
        <p:sp>
          <p:nvSpPr>
            <p:cNvPr id="201" name="íṩḻíďe">
              <a:extLst>
                <a:ext uri="{FF2B5EF4-FFF2-40B4-BE49-F238E27FC236}">
                  <a16:creationId xmlns:a16="http://schemas.microsoft.com/office/drawing/2014/main" id="{7DCFEB4A-3DB9-03C7-7B73-DABE62424A71}"/>
                </a:ext>
              </a:extLst>
            </p:cNvPr>
            <p:cNvSpPr/>
            <p:nvPr/>
          </p:nvSpPr>
          <p:spPr bwMode="auto">
            <a:xfrm>
              <a:off x="3003176" y="3652555"/>
              <a:ext cx="46035" cy="493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2" name="îSļïďe">
              <a:extLst>
                <a:ext uri="{FF2B5EF4-FFF2-40B4-BE49-F238E27FC236}">
                  <a16:creationId xmlns:a16="http://schemas.microsoft.com/office/drawing/2014/main" id="{47E35221-6BA1-4498-878A-FFFBE936B64D}"/>
                </a:ext>
              </a:extLst>
            </p:cNvPr>
            <p:cNvSpPr/>
            <p:nvPr/>
          </p:nvSpPr>
          <p:spPr bwMode="auto">
            <a:xfrm>
              <a:off x="3003176" y="3791626"/>
              <a:ext cx="46035" cy="480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3" name="işļiḓê">
              <a:extLst>
                <a:ext uri="{FF2B5EF4-FFF2-40B4-BE49-F238E27FC236}">
                  <a16:creationId xmlns:a16="http://schemas.microsoft.com/office/drawing/2014/main" id="{E44ADA04-33EB-3A20-38A8-63636B9FFE20}"/>
                </a:ext>
              </a:extLst>
            </p:cNvPr>
            <p:cNvSpPr/>
            <p:nvPr/>
          </p:nvSpPr>
          <p:spPr bwMode="auto">
            <a:xfrm>
              <a:off x="3003176" y="3931997"/>
              <a:ext cx="46035" cy="467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4" name="îṧļïḍe">
              <a:extLst>
                <a:ext uri="{FF2B5EF4-FFF2-40B4-BE49-F238E27FC236}">
                  <a16:creationId xmlns:a16="http://schemas.microsoft.com/office/drawing/2014/main" id="{AD100126-1B80-D594-64A8-0249E70B0B7E}"/>
                </a:ext>
              </a:extLst>
            </p:cNvPr>
            <p:cNvSpPr/>
            <p:nvPr/>
          </p:nvSpPr>
          <p:spPr bwMode="auto">
            <a:xfrm>
              <a:off x="3003176" y="4071068"/>
              <a:ext cx="46035" cy="493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5" name="iṥḷïḓê">
              <a:extLst>
                <a:ext uri="{FF2B5EF4-FFF2-40B4-BE49-F238E27FC236}">
                  <a16:creationId xmlns:a16="http://schemas.microsoft.com/office/drawing/2014/main" id="{903FC4A8-8DA9-1519-03C2-C06CFBEDCA2A}"/>
                </a:ext>
              </a:extLst>
            </p:cNvPr>
            <p:cNvSpPr/>
            <p:nvPr/>
          </p:nvSpPr>
          <p:spPr bwMode="auto">
            <a:xfrm>
              <a:off x="3003176" y="4212738"/>
              <a:ext cx="46035" cy="45491"/>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6" name="îŝlîḓê">
              <a:extLst>
                <a:ext uri="{FF2B5EF4-FFF2-40B4-BE49-F238E27FC236}">
                  <a16:creationId xmlns:a16="http://schemas.microsoft.com/office/drawing/2014/main" id="{FE9CE681-A56D-AA85-5AC7-951BC0F6F791}"/>
                </a:ext>
              </a:extLst>
            </p:cNvPr>
            <p:cNvSpPr/>
            <p:nvPr/>
          </p:nvSpPr>
          <p:spPr bwMode="auto">
            <a:xfrm>
              <a:off x="3003176" y="4350510"/>
              <a:ext cx="46035" cy="493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7" name="îšľíḍè">
              <a:extLst>
                <a:ext uri="{FF2B5EF4-FFF2-40B4-BE49-F238E27FC236}">
                  <a16:creationId xmlns:a16="http://schemas.microsoft.com/office/drawing/2014/main" id="{6EEE1F41-17F4-5A17-6C87-2457095BAAE1}"/>
                </a:ext>
              </a:extLst>
            </p:cNvPr>
            <p:cNvSpPr/>
            <p:nvPr/>
          </p:nvSpPr>
          <p:spPr bwMode="auto">
            <a:xfrm>
              <a:off x="3003176" y="4489581"/>
              <a:ext cx="46035" cy="480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8" name="íṡľïḍè">
              <a:extLst>
                <a:ext uri="{FF2B5EF4-FFF2-40B4-BE49-F238E27FC236}">
                  <a16:creationId xmlns:a16="http://schemas.microsoft.com/office/drawing/2014/main" id="{97738D14-2288-BBD6-3E27-446F8E1C1A2B}"/>
                </a:ext>
              </a:extLst>
            </p:cNvPr>
            <p:cNvSpPr/>
            <p:nvPr/>
          </p:nvSpPr>
          <p:spPr bwMode="auto">
            <a:xfrm>
              <a:off x="3003176" y="4629952"/>
              <a:ext cx="46035" cy="493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9" name="ï$ḻíḓé">
              <a:extLst>
                <a:ext uri="{FF2B5EF4-FFF2-40B4-BE49-F238E27FC236}">
                  <a16:creationId xmlns:a16="http://schemas.microsoft.com/office/drawing/2014/main" id="{DA1C8E3A-663C-1D15-EA19-5CC781419B26}"/>
                </a:ext>
              </a:extLst>
            </p:cNvPr>
            <p:cNvSpPr/>
            <p:nvPr/>
          </p:nvSpPr>
          <p:spPr bwMode="auto">
            <a:xfrm>
              <a:off x="3003176" y="4769023"/>
              <a:ext cx="46035" cy="493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10" name="îSlíďé">
              <a:extLst>
                <a:ext uri="{FF2B5EF4-FFF2-40B4-BE49-F238E27FC236}">
                  <a16:creationId xmlns:a16="http://schemas.microsoft.com/office/drawing/2014/main" id="{173519F9-9810-B684-0202-5F921FF898E5}"/>
                </a:ext>
              </a:extLst>
            </p:cNvPr>
            <p:cNvSpPr/>
            <p:nvPr/>
          </p:nvSpPr>
          <p:spPr bwMode="auto">
            <a:xfrm>
              <a:off x="3003176" y="4910693"/>
              <a:ext cx="46035" cy="45491"/>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11" name="îs1iḓe">
              <a:extLst>
                <a:ext uri="{FF2B5EF4-FFF2-40B4-BE49-F238E27FC236}">
                  <a16:creationId xmlns:a16="http://schemas.microsoft.com/office/drawing/2014/main" id="{752A0CD4-9451-8D8C-47D0-09398B3EBAB3}"/>
                </a:ext>
              </a:extLst>
            </p:cNvPr>
            <p:cNvSpPr/>
            <p:nvPr/>
          </p:nvSpPr>
          <p:spPr bwMode="auto">
            <a:xfrm>
              <a:off x="3003176" y="5048465"/>
              <a:ext cx="46035" cy="493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12" name="ï$ļïḑe">
              <a:extLst>
                <a:ext uri="{FF2B5EF4-FFF2-40B4-BE49-F238E27FC236}">
                  <a16:creationId xmlns:a16="http://schemas.microsoft.com/office/drawing/2014/main" id="{8D3D9265-488A-0146-9C8C-0B810564A988}"/>
                </a:ext>
              </a:extLst>
            </p:cNvPr>
            <p:cNvSpPr/>
            <p:nvPr/>
          </p:nvSpPr>
          <p:spPr bwMode="auto">
            <a:xfrm>
              <a:off x="3003176" y="5187536"/>
              <a:ext cx="46035" cy="493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13" name="ïṡľîḋê">
              <a:extLst>
                <a:ext uri="{FF2B5EF4-FFF2-40B4-BE49-F238E27FC236}">
                  <a16:creationId xmlns:a16="http://schemas.microsoft.com/office/drawing/2014/main" id="{39A70AB3-0B59-EE5F-3B6B-0D61C6A70A90}"/>
                </a:ext>
              </a:extLst>
            </p:cNvPr>
            <p:cNvSpPr/>
            <p:nvPr/>
          </p:nvSpPr>
          <p:spPr bwMode="auto">
            <a:xfrm>
              <a:off x="3003176" y="5327907"/>
              <a:ext cx="46035" cy="493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14" name="iSľïḓê">
              <a:extLst>
                <a:ext uri="{FF2B5EF4-FFF2-40B4-BE49-F238E27FC236}">
                  <a16:creationId xmlns:a16="http://schemas.microsoft.com/office/drawing/2014/main" id="{48A74F5D-5729-97CD-BFF5-E61EDE240BB6}"/>
                </a:ext>
              </a:extLst>
            </p:cNvPr>
            <p:cNvSpPr/>
            <p:nvPr/>
          </p:nvSpPr>
          <p:spPr bwMode="auto">
            <a:xfrm>
              <a:off x="3003176" y="5466978"/>
              <a:ext cx="46035" cy="49390"/>
            </a:xfrm>
            <a:prstGeom prst="ellipse">
              <a:avLst/>
            </a:prstGeom>
            <a:solidFill>
              <a:schemeClr val="accent2"/>
            </a:solid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grpSp>
        <p:nvGrpSpPr>
          <p:cNvPr id="146" name="ïSḻîḍê">
            <a:extLst>
              <a:ext uri="{FF2B5EF4-FFF2-40B4-BE49-F238E27FC236}">
                <a16:creationId xmlns:a16="http://schemas.microsoft.com/office/drawing/2014/main" id="{0F29E1CF-305E-1382-AE27-182B745B6B97}"/>
              </a:ext>
            </a:extLst>
          </p:cNvPr>
          <p:cNvGrpSpPr/>
          <p:nvPr/>
        </p:nvGrpSpPr>
        <p:grpSpPr>
          <a:xfrm>
            <a:off x="3893755" y="3135314"/>
            <a:ext cx="24120" cy="439860"/>
            <a:chOff x="6041485" y="4802816"/>
            <a:chExt cx="42401" cy="747345"/>
          </a:xfrm>
          <a:solidFill>
            <a:srgbClr val="7F7F7F"/>
          </a:solidFill>
        </p:grpSpPr>
        <p:sp>
          <p:nvSpPr>
            <p:cNvPr id="195" name="î$ľiḍè">
              <a:extLst>
                <a:ext uri="{FF2B5EF4-FFF2-40B4-BE49-F238E27FC236}">
                  <a16:creationId xmlns:a16="http://schemas.microsoft.com/office/drawing/2014/main" id="{F0EAB76A-D500-9D21-1024-DC3A7CE880AA}"/>
                </a:ext>
              </a:extLst>
            </p:cNvPr>
            <p:cNvSpPr/>
            <p:nvPr/>
          </p:nvSpPr>
          <p:spPr bwMode="auto">
            <a:xfrm>
              <a:off x="6041485" y="4802816"/>
              <a:ext cx="42401"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96" name="íṧľîḋé">
              <a:extLst>
                <a:ext uri="{FF2B5EF4-FFF2-40B4-BE49-F238E27FC236}">
                  <a16:creationId xmlns:a16="http://schemas.microsoft.com/office/drawing/2014/main" id="{769E6CA6-8A5C-6503-251E-18CAD43B8DE4}"/>
                </a:ext>
              </a:extLst>
            </p:cNvPr>
            <p:cNvSpPr/>
            <p:nvPr/>
          </p:nvSpPr>
          <p:spPr bwMode="auto">
            <a:xfrm>
              <a:off x="6041485" y="4940587"/>
              <a:ext cx="42401"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97" name="iṧļîḑè">
              <a:extLst>
                <a:ext uri="{FF2B5EF4-FFF2-40B4-BE49-F238E27FC236}">
                  <a16:creationId xmlns:a16="http://schemas.microsoft.com/office/drawing/2014/main" id="{2165F31F-C9E2-E7F6-E997-6B367D0AD42B}"/>
                </a:ext>
              </a:extLst>
            </p:cNvPr>
            <p:cNvSpPr/>
            <p:nvPr/>
          </p:nvSpPr>
          <p:spPr bwMode="auto">
            <a:xfrm>
              <a:off x="6041485" y="5082258"/>
              <a:ext cx="42401" cy="467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98" name="íśḻïďé">
              <a:extLst>
                <a:ext uri="{FF2B5EF4-FFF2-40B4-BE49-F238E27FC236}">
                  <a16:creationId xmlns:a16="http://schemas.microsoft.com/office/drawing/2014/main" id="{32227D7F-1812-3CB2-584A-7756B5B32EE8}"/>
                </a:ext>
              </a:extLst>
            </p:cNvPr>
            <p:cNvSpPr/>
            <p:nvPr/>
          </p:nvSpPr>
          <p:spPr bwMode="auto">
            <a:xfrm>
              <a:off x="6041485" y="5221329"/>
              <a:ext cx="42401"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99" name="ïśľïḍé">
              <a:extLst>
                <a:ext uri="{FF2B5EF4-FFF2-40B4-BE49-F238E27FC236}">
                  <a16:creationId xmlns:a16="http://schemas.microsoft.com/office/drawing/2014/main" id="{5174F798-34EE-A99C-3AA0-5B4FDCBCA5CE}"/>
                </a:ext>
              </a:extLst>
            </p:cNvPr>
            <p:cNvSpPr/>
            <p:nvPr/>
          </p:nvSpPr>
          <p:spPr bwMode="auto">
            <a:xfrm>
              <a:off x="6041485" y="5359100"/>
              <a:ext cx="42401"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0" name="íṡļiḑè">
              <a:extLst>
                <a:ext uri="{FF2B5EF4-FFF2-40B4-BE49-F238E27FC236}">
                  <a16:creationId xmlns:a16="http://schemas.microsoft.com/office/drawing/2014/main" id="{B5A9D8A6-7A26-6353-8B50-25AEE130E149}"/>
                </a:ext>
              </a:extLst>
            </p:cNvPr>
            <p:cNvSpPr/>
            <p:nvPr/>
          </p:nvSpPr>
          <p:spPr bwMode="auto">
            <a:xfrm>
              <a:off x="6041485" y="5500771"/>
              <a:ext cx="42401"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grpSp>
        <p:nvGrpSpPr>
          <p:cNvPr id="148" name="íṥḷiďe">
            <a:extLst>
              <a:ext uri="{FF2B5EF4-FFF2-40B4-BE49-F238E27FC236}">
                <a16:creationId xmlns:a16="http://schemas.microsoft.com/office/drawing/2014/main" id="{A9EB749F-711F-817F-1A82-49E58A548510}"/>
              </a:ext>
            </a:extLst>
          </p:cNvPr>
          <p:cNvGrpSpPr/>
          <p:nvPr/>
        </p:nvGrpSpPr>
        <p:grpSpPr>
          <a:xfrm>
            <a:off x="4770330" y="2458310"/>
            <a:ext cx="25498" cy="1096971"/>
            <a:chOff x="7582445" y="3652555"/>
            <a:chExt cx="44824" cy="1863813"/>
          </a:xfrm>
          <a:solidFill>
            <a:srgbClr val="C00000"/>
          </a:solidFill>
        </p:grpSpPr>
        <p:sp>
          <p:nvSpPr>
            <p:cNvPr id="176" name="íSľiḋê">
              <a:extLst>
                <a:ext uri="{FF2B5EF4-FFF2-40B4-BE49-F238E27FC236}">
                  <a16:creationId xmlns:a16="http://schemas.microsoft.com/office/drawing/2014/main" id="{5DF73BE3-83D4-D53F-C002-9D6BDFF6363A}"/>
                </a:ext>
              </a:extLst>
            </p:cNvPr>
            <p:cNvSpPr/>
            <p:nvPr/>
          </p:nvSpPr>
          <p:spPr bwMode="auto">
            <a:xfrm>
              <a:off x="7582445" y="3652555"/>
              <a:ext cx="44824"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7" name="íşlîḍe">
              <a:extLst>
                <a:ext uri="{FF2B5EF4-FFF2-40B4-BE49-F238E27FC236}">
                  <a16:creationId xmlns:a16="http://schemas.microsoft.com/office/drawing/2014/main" id="{F2ECF381-17BD-1EC8-D7AC-A257195FA5E8}"/>
                </a:ext>
              </a:extLst>
            </p:cNvPr>
            <p:cNvSpPr/>
            <p:nvPr/>
          </p:nvSpPr>
          <p:spPr bwMode="auto">
            <a:xfrm>
              <a:off x="7582445" y="3791626"/>
              <a:ext cx="44824" cy="480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8" name="îsḷîḍè">
              <a:extLst>
                <a:ext uri="{FF2B5EF4-FFF2-40B4-BE49-F238E27FC236}">
                  <a16:creationId xmlns:a16="http://schemas.microsoft.com/office/drawing/2014/main" id="{2D6A3AA2-BB7C-741D-AAFD-5C2214B00288}"/>
                </a:ext>
              </a:extLst>
            </p:cNvPr>
            <p:cNvSpPr/>
            <p:nvPr/>
          </p:nvSpPr>
          <p:spPr bwMode="auto">
            <a:xfrm>
              <a:off x="7582445" y="3931997"/>
              <a:ext cx="44824" cy="467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9" name="í$ľïḋe">
              <a:extLst>
                <a:ext uri="{FF2B5EF4-FFF2-40B4-BE49-F238E27FC236}">
                  <a16:creationId xmlns:a16="http://schemas.microsoft.com/office/drawing/2014/main" id="{C53C6EC5-F857-DC57-3CDE-5F521B91CF79}"/>
                </a:ext>
              </a:extLst>
            </p:cNvPr>
            <p:cNvSpPr/>
            <p:nvPr/>
          </p:nvSpPr>
          <p:spPr bwMode="auto">
            <a:xfrm>
              <a:off x="7582445" y="4071068"/>
              <a:ext cx="44824"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0" name="í$ļîḋé">
              <a:extLst>
                <a:ext uri="{FF2B5EF4-FFF2-40B4-BE49-F238E27FC236}">
                  <a16:creationId xmlns:a16="http://schemas.microsoft.com/office/drawing/2014/main" id="{8CD3D852-D3BE-B31B-7D93-EF40676C5311}"/>
                </a:ext>
              </a:extLst>
            </p:cNvPr>
            <p:cNvSpPr/>
            <p:nvPr/>
          </p:nvSpPr>
          <p:spPr bwMode="auto">
            <a:xfrm>
              <a:off x="7582445" y="4212738"/>
              <a:ext cx="44824" cy="45491"/>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1" name="íslide">
              <a:extLst>
                <a:ext uri="{FF2B5EF4-FFF2-40B4-BE49-F238E27FC236}">
                  <a16:creationId xmlns:a16="http://schemas.microsoft.com/office/drawing/2014/main" id="{8C3B4E85-F5EC-7A69-BFC6-FC1A0BE5017E}"/>
                </a:ext>
              </a:extLst>
            </p:cNvPr>
            <p:cNvSpPr/>
            <p:nvPr/>
          </p:nvSpPr>
          <p:spPr bwMode="auto">
            <a:xfrm>
              <a:off x="7582445" y="4350510"/>
              <a:ext cx="44824"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2" name="îṩlîḓé">
              <a:extLst>
                <a:ext uri="{FF2B5EF4-FFF2-40B4-BE49-F238E27FC236}">
                  <a16:creationId xmlns:a16="http://schemas.microsoft.com/office/drawing/2014/main" id="{445A59A9-5FDD-1FCA-3A66-6326630B6C06}"/>
                </a:ext>
              </a:extLst>
            </p:cNvPr>
            <p:cNvSpPr/>
            <p:nvPr/>
          </p:nvSpPr>
          <p:spPr bwMode="auto">
            <a:xfrm>
              <a:off x="7582445" y="4489581"/>
              <a:ext cx="44824" cy="480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3" name="îSļiḍê">
              <a:extLst>
                <a:ext uri="{FF2B5EF4-FFF2-40B4-BE49-F238E27FC236}">
                  <a16:creationId xmlns:a16="http://schemas.microsoft.com/office/drawing/2014/main" id="{75590432-A0A0-56AB-ACF7-7A25D3333EE6}"/>
                </a:ext>
              </a:extLst>
            </p:cNvPr>
            <p:cNvSpPr/>
            <p:nvPr/>
          </p:nvSpPr>
          <p:spPr bwMode="auto">
            <a:xfrm>
              <a:off x="7582445" y="4629952"/>
              <a:ext cx="44824"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4" name="ísľîďe">
              <a:extLst>
                <a:ext uri="{FF2B5EF4-FFF2-40B4-BE49-F238E27FC236}">
                  <a16:creationId xmlns:a16="http://schemas.microsoft.com/office/drawing/2014/main" id="{77F5928B-4977-373C-A359-00D2D8BA0527}"/>
                </a:ext>
              </a:extLst>
            </p:cNvPr>
            <p:cNvSpPr/>
            <p:nvPr/>
          </p:nvSpPr>
          <p:spPr bwMode="auto">
            <a:xfrm>
              <a:off x="7582445" y="4769023"/>
              <a:ext cx="44824"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5" name="î$ľîḍé">
              <a:extLst>
                <a:ext uri="{FF2B5EF4-FFF2-40B4-BE49-F238E27FC236}">
                  <a16:creationId xmlns:a16="http://schemas.microsoft.com/office/drawing/2014/main" id="{F6851769-C4B6-402A-1E6D-D27F38ACC051}"/>
                </a:ext>
              </a:extLst>
            </p:cNvPr>
            <p:cNvSpPr/>
            <p:nvPr/>
          </p:nvSpPr>
          <p:spPr bwMode="auto">
            <a:xfrm>
              <a:off x="7582445" y="4910693"/>
              <a:ext cx="44824" cy="45491"/>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6" name="ïŝḷïḓê">
              <a:extLst>
                <a:ext uri="{FF2B5EF4-FFF2-40B4-BE49-F238E27FC236}">
                  <a16:creationId xmlns:a16="http://schemas.microsoft.com/office/drawing/2014/main" id="{0C0F6951-57A3-8DAA-7DAB-9F1840BB3383}"/>
                </a:ext>
              </a:extLst>
            </p:cNvPr>
            <p:cNvSpPr/>
            <p:nvPr/>
          </p:nvSpPr>
          <p:spPr bwMode="auto">
            <a:xfrm>
              <a:off x="7582445" y="5048465"/>
              <a:ext cx="44824"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7" name="iṡľïḑê">
              <a:extLst>
                <a:ext uri="{FF2B5EF4-FFF2-40B4-BE49-F238E27FC236}">
                  <a16:creationId xmlns:a16="http://schemas.microsoft.com/office/drawing/2014/main" id="{D544246F-B0E8-455A-E2E0-F9AF36911E22}"/>
                </a:ext>
              </a:extLst>
            </p:cNvPr>
            <p:cNvSpPr/>
            <p:nvPr/>
          </p:nvSpPr>
          <p:spPr bwMode="auto">
            <a:xfrm>
              <a:off x="7582445" y="5187536"/>
              <a:ext cx="44824"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8" name="iSļïḋè">
              <a:extLst>
                <a:ext uri="{FF2B5EF4-FFF2-40B4-BE49-F238E27FC236}">
                  <a16:creationId xmlns:a16="http://schemas.microsoft.com/office/drawing/2014/main" id="{96832659-B956-5EB5-8963-A94A95BE8CE3}"/>
                </a:ext>
              </a:extLst>
            </p:cNvPr>
            <p:cNvSpPr/>
            <p:nvPr/>
          </p:nvSpPr>
          <p:spPr bwMode="auto">
            <a:xfrm>
              <a:off x="7582445" y="5327907"/>
              <a:ext cx="44824"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9" name="íŝľïḑe">
              <a:extLst>
                <a:ext uri="{FF2B5EF4-FFF2-40B4-BE49-F238E27FC236}">
                  <a16:creationId xmlns:a16="http://schemas.microsoft.com/office/drawing/2014/main" id="{C91B84C2-B4E1-0008-F534-FC71BCE545D6}"/>
                </a:ext>
              </a:extLst>
            </p:cNvPr>
            <p:cNvSpPr/>
            <p:nvPr/>
          </p:nvSpPr>
          <p:spPr bwMode="auto">
            <a:xfrm>
              <a:off x="7582445" y="5466978"/>
              <a:ext cx="44824" cy="49390"/>
            </a:xfrm>
            <a:prstGeom prst="ellipse">
              <a:avLst/>
            </a:prstGeom>
            <a:grpFill/>
            <a:ln>
              <a:noFill/>
            </a:ln>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grpSp>
        <p:nvGrpSpPr>
          <p:cNvPr id="149" name="islide">
            <a:extLst>
              <a:ext uri="{FF2B5EF4-FFF2-40B4-BE49-F238E27FC236}">
                <a16:creationId xmlns:a16="http://schemas.microsoft.com/office/drawing/2014/main" id="{D9672716-EDF8-297C-E8FE-4F3D685B8FE3}"/>
              </a:ext>
            </a:extLst>
          </p:cNvPr>
          <p:cNvGrpSpPr/>
          <p:nvPr/>
        </p:nvGrpSpPr>
        <p:grpSpPr>
          <a:xfrm>
            <a:off x="6466056" y="2333547"/>
            <a:ext cx="290556" cy="244613"/>
            <a:chOff x="10074275" y="4479132"/>
            <a:chExt cx="464344" cy="377825"/>
          </a:xfrm>
          <a:solidFill>
            <a:schemeClr val="bg1"/>
          </a:solidFill>
        </p:grpSpPr>
        <p:sp>
          <p:nvSpPr>
            <p:cNvPr id="174" name="ïsľiďê">
              <a:extLst>
                <a:ext uri="{FF2B5EF4-FFF2-40B4-BE49-F238E27FC236}">
                  <a16:creationId xmlns:a16="http://schemas.microsoft.com/office/drawing/2014/main" id="{88640FCD-85FC-1E57-31EA-4A97C84F4C8C}"/>
                </a:ext>
              </a:extLst>
            </p:cNvPr>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5" name="ïşliḋè">
              <a:extLst>
                <a:ext uri="{FF2B5EF4-FFF2-40B4-BE49-F238E27FC236}">
                  <a16:creationId xmlns:a16="http://schemas.microsoft.com/office/drawing/2014/main" id="{70E0B0F9-9A54-C96E-F850-A8D1483E2638}"/>
                </a:ext>
              </a:extLst>
            </p:cNvPr>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grpSp>
        <p:nvGrpSpPr>
          <p:cNvPr id="150" name="ïSḻíḍé">
            <a:extLst>
              <a:ext uri="{FF2B5EF4-FFF2-40B4-BE49-F238E27FC236}">
                <a16:creationId xmlns:a16="http://schemas.microsoft.com/office/drawing/2014/main" id="{C25C4106-F3F2-FE2B-858A-A7FEB1B9475A}"/>
              </a:ext>
            </a:extLst>
          </p:cNvPr>
          <p:cNvGrpSpPr/>
          <p:nvPr/>
        </p:nvGrpSpPr>
        <p:grpSpPr>
          <a:xfrm>
            <a:off x="5350414" y="2611143"/>
            <a:ext cx="290556" cy="301142"/>
            <a:chOff x="9145588" y="4435475"/>
            <a:chExt cx="464344" cy="465138"/>
          </a:xfrm>
          <a:solidFill>
            <a:schemeClr val="bg1"/>
          </a:solidFill>
        </p:grpSpPr>
        <p:sp>
          <p:nvSpPr>
            <p:cNvPr id="165" name="ïṣḻîďé">
              <a:extLst>
                <a:ext uri="{FF2B5EF4-FFF2-40B4-BE49-F238E27FC236}">
                  <a16:creationId xmlns:a16="http://schemas.microsoft.com/office/drawing/2014/main" id="{939B92EC-A3CD-AD9C-AC86-ACE0A2C459D0}"/>
                </a:ext>
              </a:extLst>
            </p:cNvPr>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66" name="íşlíďè">
              <a:extLst>
                <a:ext uri="{FF2B5EF4-FFF2-40B4-BE49-F238E27FC236}">
                  <a16:creationId xmlns:a16="http://schemas.microsoft.com/office/drawing/2014/main" id="{0B50FE63-0278-762B-354E-A8FDB110081E}"/>
                </a:ext>
              </a:extLst>
            </p:cNvPr>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67" name="ïṡḻiḋè">
              <a:extLst>
                <a:ext uri="{FF2B5EF4-FFF2-40B4-BE49-F238E27FC236}">
                  <a16:creationId xmlns:a16="http://schemas.microsoft.com/office/drawing/2014/main" id="{5AC2CCF0-7674-ACD9-2F59-334CCBC2FCEE}"/>
                </a:ext>
              </a:extLst>
            </p:cNvPr>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68" name="îsļíḋé">
              <a:extLst>
                <a:ext uri="{FF2B5EF4-FFF2-40B4-BE49-F238E27FC236}">
                  <a16:creationId xmlns:a16="http://schemas.microsoft.com/office/drawing/2014/main" id="{085B1F86-5E27-3E44-A1AF-5B2EE255BEF1}"/>
                </a:ext>
              </a:extLst>
            </p:cNvPr>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69" name="iṣḻîḓe">
              <a:extLst>
                <a:ext uri="{FF2B5EF4-FFF2-40B4-BE49-F238E27FC236}">
                  <a16:creationId xmlns:a16="http://schemas.microsoft.com/office/drawing/2014/main" id="{B4EE52A4-58DC-F1D8-84C2-4536911A9BA1}"/>
                </a:ext>
              </a:extLst>
            </p:cNvPr>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0" name="ísḻïḓé">
              <a:extLst>
                <a:ext uri="{FF2B5EF4-FFF2-40B4-BE49-F238E27FC236}">
                  <a16:creationId xmlns:a16="http://schemas.microsoft.com/office/drawing/2014/main" id="{1B56FD4C-639C-9D63-4C43-1DEDE312FD29}"/>
                </a:ext>
              </a:extLst>
            </p:cNvPr>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1" name="íšlídé">
              <a:extLst>
                <a:ext uri="{FF2B5EF4-FFF2-40B4-BE49-F238E27FC236}">
                  <a16:creationId xmlns:a16="http://schemas.microsoft.com/office/drawing/2014/main" id="{5799FB80-A3DE-D239-F9EC-4EE21A7A36FD}"/>
                </a:ext>
              </a:extLst>
            </p:cNvPr>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2" name="iS1îḑé">
              <a:extLst>
                <a:ext uri="{FF2B5EF4-FFF2-40B4-BE49-F238E27FC236}">
                  <a16:creationId xmlns:a16="http://schemas.microsoft.com/office/drawing/2014/main" id="{AE576477-762C-6207-D71C-3C87665AE8C7}"/>
                </a:ext>
              </a:extLst>
            </p:cNvPr>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3" name="ís1iḓe">
              <a:extLst>
                <a:ext uri="{FF2B5EF4-FFF2-40B4-BE49-F238E27FC236}">
                  <a16:creationId xmlns:a16="http://schemas.microsoft.com/office/drawing/2014/main" id="{97F9F36B-DF70-58A4-5786-D026C46853E6}"/>
                </a:ext>
              </a:extLst>
            </p:cNvPr>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grpSp>
        <p:nvGrpSpPr>
          <p:cNvPr id="151" name="iṧliďè">
            <a:extLst>
              <a:ext uri="{FF2B5EF4-FFF2-40B4-BE49-F238E27FC236}">
                <a16:creationId xmlns:a16="http://schemas.microsoft.com/office/drawing/2014/main" id="{55B5FCB9-6515-B9C1-938F-81B275875F70}"/>
              </a:ext>
            </a:extLst>
          </p:cNvPr>
          <p:cNvGrpSpPr/>
          <p:nvPr/>
        </p:nvGrpSpPr>
        <p:grpSpPr>
          <a:xfrm>
            <a:off x="3845522" y="2290422"/>
            <a:ext cx="199665" cy="132071"/>
            <a:chOff x="7403307" y="3607594"/>
            <a:chExt cx="319087" cy="203994"/>
          </a:xfrm>
          <a:solidFill>
            <a:schemeClr val="bg1"/>
          </a:solidFill>
        </p:grpSpPr>
        <p:sp>
          <p:nvSpPr>
            <p:cNvPr id="162" name="iṣḻidé">
              <a:extLst>
                <a:ext uri="{FF2B5EF4-FFF2-40B4-BE49-F238E27FC236}">
                  <a16:creationId xmlns:a16="http://schemas.microsoft.com/office/drawing/2014/main" id="{88B9B32C-5190-3C73-FA8A-584DB0EE0B85}"/>
                </a:ext>
              </a:extLst>
            </p:cNvPr>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63" name="iS1îḓê">
              <a:extLst>
                <a:ext uri="{FF2B5EF4-FFF2-40B4-BE49-F238E27FC236}">
                  <a16:creationId xmlns:a16="http://schemas.microsoft.com/office/drawing/2014/main" id="{C3FA6179-4B13-E4F2-4960-E3D5AD838314}"/>
                </a:ext>
              </a:extLst>
            </p:cNvPr>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64" name="íṩlîḋé">
              <a:extLst>
                <a:ext uri="{FF2B5EF4-FFF2-40B4-BE49-F238E27FC236}">
                  <a16:creationId xmlns:a16="http://schemas.microsoft.com/office/drawing/2014/main" id="{3AAA9B3D-8BC4-D2C8-6D8F-311876A5D643}"/>
                </a:ext>
              </a:extLst>
            </p:cNvPr>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grpSp>
        <p:nvGrpSpPr>
          <p:cNvPr id="152" name="iSliḍê">
            <a:extLst>
              <a:ext uri="{FF2B5EF4-FFF2-40B4-BE49-F238E27FC236}">
                <a16:creationId xmlns:a16="http://schemas.microsoft.com/office/drawing/2014/main" id="{C6954ADC-0FD2-DE72-0326-98B1AFDA574B}"/>
              </a:ext>
            </a:extLst>
          </p:cNvPr>
          <p:cNvGrpSpPr/>
          <p:nvPr/>
        </p:nvGrpSpPr>
        <p:grpSpPr>
          <a:xfrm>
            <a:off x="4651795" y="1491933"/>
            <a:ext cx="254299" cy="300628"/>
            <a:chOff x="9174163" y="2577307"/>
            <a:chExt cx="406400" cy="464344"/>
          </a:xfrm>
          <a:solidFill>
            <a:schemeClr val="bg1"/>
          </a:solidFill>
        </p:grpSpPr>
        <p:sp>
          <p:nvSpPr>
            <p:cNvPr id="158" name="ïš1ídè">
              <a:extLst>
                <a:ext uri="{FF2B5EF4-FFF2-40B4-BE49-F238E27FC236}">
                  <a16:creationId xmlns:a16="http://schemas.microsoft.com/office/drawing/2014/main" id="{4B8B6A48-86BD-8185-2639-437BC364DF01}"/>
                </a:ext>
              </a:extLst>
            </p:cNvPr>
            <p:cNvSpPr/>
            <p:nvPr/>
          </p:nvSpPr>
          <p:spPr bwMode="auto">
            <a:xfrm>
              <a:off x="9174163" y="257730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59" name="ïṧlíde">
              <a:extLst>
                <a:ext uri="{FF2B5EF4-FFF2-40B4-BE49-F238E27FC236}">
                  <a16:creationId xmlns:a16="http://schemas.microsoft.com/office/drawing/2014/main" id="{37C3FE4B-6CB2-6EB9-F6D2-89323734D605}"/>
                </a:ext>
              </a:extLst>
            </p:cNvPr>
            <p:cNvSpPr/>
            <p:nvPr/>
          </p:nvSpPr>
          <p:spPr bwMode="auto">
            <a:xfrm>
              <a:off x="9493250" y="294005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60" name="îS1îdé">
              <a:extLst>
                <a:ext uri="{FF2B5EF4-FFF2-40B4-BE49-F238E27FC236}">
                  <a16:creationId xmlns:a16="http://schemas.microsoft.com/office/drawing/2014/main" id="{316828FE-09C3-A2BC-71AC-3D1AA497CA37}"/>
                </a:ext>
              </a:extLst>
            </p:cNvPr>
            <p:cNvSpPr/>
            <p:nvPr/>
          </p:nvSpPr>
          <p:spPr bwMode="auto">
            <a:xfrm>
              <a:off x="9493250" y="285273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61" name="işļiḋe">
              <a:extLst>
                <a:ext uri="{FF2B5EF4-FFF2-40B4-BE49-F238E27FC236}">
                  <a16:creationId xmlns:a16="http://schemas.microsoft.com/office/drawing/2014/main" id="{767573C7-9E21-9749-F261-E3DC80B598BD}"/>
                </a:ext>
              </a:extLst>
            </p:cNvPr>
            <p:cNvSpPr/>
            <p:nvPr/>
          </p:nvSpPr>
          <p:spPr bwMode="auto">
            <a:xfrm>
              <a:off x="9493250" y="276542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sp>
        <p:nvSpPr>
          <p:cNvPr id="153" name="iṡḷiďe">
            <a:extLst>
              <a:ext uri="{FF2B5EF4-FFF2-40B4-BE49-F238E27FC236}">
                <a16:creationId xmlns:a16="http://schemas.microsoft.com/office/drawing/2014/main" id="{AFAAFA57-5BB1-95AA-45D9-7E598C314F61}"/>
              </a:ext>
            </a:extLst>
          </p:cNvPr>
          <p:cNvSpPr/>
          <p:nvPr/>
        </p:nvSpPr>
        <p:spPr bwMode="auto">
          <a:xfrm>
            <a:off x="968390" y="2266322"/>
            <a:ext cx="891048" cy="1218615"/>
          </a:xfrm>
          <a:custGeom>
            <a:avLst/>
            <a:gdLst>
              <a:gd name="T0" fmla="*/ 332 w 547"/>
              <a:gd name="T1" fmla="*/ 0 h 673"/>
              <a:gd name="T2" fmla="*/ 215 w 547"/>
              <a:gd name="T3" fmla="*/ 0 h 673"/>
              <a:gd name="T4" fmla="*/ 0 w 547"/>
              <a:gd name="T5" fmla="*/ 216 h 673"/>
              <a:gd name="T6" fmla="*/ 0 w 547"/>
              <a:gd name="T7" fmla="*/ 302 h 673"/>
              <a:gd name="T8" fmla="*/ 215 w 547"/>
              <a:gd name="T9" fmla="*/ 517 h 673"/>
              <a:gd name="T10" fmla="*/ 253 w 547"/>
              <a:gd name="T11" fmla="*/ 517 h 673"/>
              <a:gd name="T12" fmla="*/ 274 w 547"/>
              <a:gd name="T13" fmla="*/ 673 h 673"/>
              <a:gd name="T14" fmla="*/ 294 w 547"/>
              <a:gd name="T15" fmla="*/ 517 h 673"/>
              <a:gd name="T16" fmla="*/ 332 w 547"/>
              <a:gd name="T17" fmla="*/ 517 h 673"/>
              <a:gd name="T18" fmla="*/ 547 w 547"/>
              <a:gd name="T19" fmla="*/ 302 h 673"/>
              <a:gd name="T20" fmla="*/ 547 w 547"/>
              <a:gd name="T21" fmla="*/ 216 h 673"/>
              <a:gd name="T22" fmla="*/ 332 w 547"/>
              <a:gd name="T2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3">
                <a:moveTo>
                  <a:pt x="332" y="0"/>
                </a:moveTo>
                <a:cubicBezTo>
                  <a:pt x="215" y="0"/>
                  <a:pt x="215" y="0"/>
                  <a:pt x="215" y="0"/>
                </a:cubicBezTo>
                <a:cubicBezTo>
                  <a:pt x="96" y="0"/>
                  <a:pt x="0" y="97"/>
                  <a:pt x="0" y="216"/>
                </a:cubicBezTo>
                <a:cubicBezTo>
                  <a:pt x="0" y="302"/>
                  <a:pt x="0" y="302"/>
                  <a:pt x="0" y="302"/>
                </a:cubicBezTo>
                <a:cubicBezTo>
                  <a:pt x="0" y="421"/>
                  <a:pt x="96" y="517"/>
                  <a:pt x="215" y="517"/>
                </a:cubicBezTo>
                <a:cubicBezTo>
                  <a:pt x="253" y="517"/>
                  <a:pt x="253" y="517"/>
                  <a:pt x="253" y="517"/>
                </a:cubicBezTo>
                <a:cubicBezTo>
                  <a:pt x="274" y="673"/>
                  <a:pt x="274" y="673"/>
                  <a:pt x="274" y="673"/>
                </a:cubicBezTo>
                <a:cubicBezTo>
                  <a:pt x="294" y="517"/>
                  <a:pt x="294" y="517"/>
                  <a:pt x="294" y="517"/>
                </a:cubicBezTo>
                <a:cubicBezTo>
                  <a:pt x="332" y="517"/>
                  <a:pt x="332" y="517"/>
                  <a:pt x="332" y="517"/>
                </a:cubicBezTo>
                <a:cubicBezTo>
                  <a:pt x="450" y="517"/>
                  <a:pt x="547" y="421"/>
                  <a:pt x="547" y="302"/>
                </a:cubicBezTo>
                <a:cubicBezTo>
                  <a:pt x="547" y="216"/>
                  <a:pt x="547" y="216"/>
                  <a:pt x="547" y="216"/>
                </a:cubicBezTo>
                <a:cubicBezTo>
                  <a:pt x="547" y="97"/>
                  <a:pt x="450" y="0"/>
                  <a:pt x="332" y="0"/>
                </a:cubicBezTo>
                <a:close/>
              </a:path>
            </a:pathLst>
          </a:custGeom>
          <a:solidFill>
            <a:srgbClr val="C00000"/>
          </a:solidFill>
          <a:ln>
            <a:noFill/>
          </a:ln>
        </p:spPr>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nvGrpSpPr>
          <p:cNvPr id="154" name="îSlîḓè">
            <a:extLst>
              <a:ext uri="{FF2B5EF4-FFF2-40B4-BE49-F238E27FC236}">
                <a16:creationId xmlns:a16="http://schemas.microsoft.com/office/drawing/2014/main" id="{EA6272F6-6C10-2156-F9C9-FE173CE11E99}"/>
              </a:ext>
            </a:extLst>
          </p:cNvPr>
          <p:cNvGrpSpPr/>
          <p:nvPr/>
        </p:nvGrpSpPr>
        <p:grpSpPr>
          <a:xfrm>
            <a:off x="2751863" y="2611143"/>
            <a:ext cx="290556" cy="300628"/>
            <a:chOff x="8216107" y="1647825"/>
            <a:chExt cx="464344" cy="464344"/>
          </a:xfrm>
          <a:solidFill>
            <a:schemeClr val="bg1"/>
          </a:solidFill>
        </p:grpSpPr>
        <p:sp>
          <p:nvSpPr>
            <p:cNvPr id="156" name="íŝļîḍè">
              <a:extLst>
                <a:ext uri="{FF2B5EF4-FFF2-40B4-BE49-F238E27FC236}">
                  <a16:creationId xmlns:a16="http://schemas.microsoft.com/office/drawing/2014/main" id="{41D93609-784C-D001-EB69-EAFE239352E7}"/>
                </a:ext>
              </a:extLst>
            </p:cNvPr>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57" name="ïṩ1ïdè">
              <a:extLst>
                <a:ext uri="{FF2B5EF4-FFF2-40B4-BE49-F238E27FC236}">
                  <a16:creationId xmlns:a16="http://schemas.microsoft.com/office/drawing/2014/main" id="{1DB36AE9-8B52-F3F4-6986-FA5B0C2D8565}"/>
                </a:ext>
              </a:extLst>
            </p:cNvPr>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wrap="square" lIns="91440" tIns="45720" rIns="91440" bIns="4572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sp>
        <p:nvSpPr>
          <p:cNvPr id="155" name="ïṡ1îdê">
            <a:extLst>
              <a:ext uri="{FF2B5EF4-FFF2-40B4-BE49-F238E27FC236}">
                <a16:creationId xmlns:a16="http://schemas.microsoft.com/office/drawing/2014/main" id="{A48738B1-52D3-66D8-9825-E2713FD72BF9}"/>
              </a:ext>
            </a:extLst>
          </p:cNvPr>
          <p:cNvSpPr/>
          <p:nvPr/>
        </p:nvSpPr>
        <p:spPr bwMode="auto">
          <a:xfrm>
            <a:off x="1730570" y="1202234"/>
            <a:ext cx="891048" cy="1216320"/>
          </a:xfrm>
          <a:custGeom>
            <a:avLst/>
            <a:gdLst>
              <a:gd name="T0" fmla="*/ 332 w 547"/>
              <a:gd name="T1" fmla="*/ 0 h 672"/>
              <a:gd name="T2" fmla="*/ 215 w 547"/>
              <a:gd name="T3" fmla="*/ 0 h 672"/>
              <a:gd name="T4" fmla="*/ 0 w 547"/>
              <a:gd name="T5" fmla="*/ 215 h 672"/>
              <a:gd name="T6" fmla="*/ 0 w 547"/>
              <a:gd name="T7" fmla="*/ 301 h 672"/>
              <a:gd name="T8" fmla="*/ 215 w 547"/>
              <a:gd name="T9" fmla="*/ 516 h 672"/>
              <a:gd name="T10" fmla="*/ 253 w 547"/>
              <a:gd name="T11" fmla="*/ 516 h 672"/>
              <a:gd name="T12" fmla="*/ 274 w 547"/>
              <a:gd name="T13" fmla="*/ 672 h 672"/>
              <a:gd name="T14" fmla="*/ 295 w 547"/>
              <a:gd name="T15" fmla="*/ 516 h 672"/>
              <a:gd name="T16" fmla="*/ 332 w 547"/>
              <a:gd name="T17" fmla="*/ 516 h 672"/>
              <a:gd name="T18" fmla="*/ 547 w 547"/>
              <a:gd name="T19" fmla="*/ 301 h 672"/>
              <a:gd name="T20" fmla="*/ 547 w 547"/>
              <a:gd name="T21" fmla="*/ 215 h 672"/>
              <a:gd name="T22" fmla="*/ 332 w 547"/>
              <a:gd name="T2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2">
                <a:moveTo>
                  <a:pt x="332" y="0"/>
                </a:moveTo>
                <a:cubicBezTo>
                  <a:pt x="215" y="0"/>
                  <a:pt x="215" y="0"/>
                  <a:pt x="215" y="0"/>
                </a:cubicBezTo>
                <a:cubicBezTo>
                  <a:pt x="97" y="0"/>
                  <a:pt x="0" y="96"/>
                  <a:pt x="0" y="215"/>
                </a:cubicBezTo>
                <a:cubicBezTo>
                  <a:pt x="0" y="301"/>
                  <a:pt x="0" y="301"/>
                  <a:pt x="0" y="301"/>
                </a:cubicBezTo>
                <a:cubicBezTo>
                  <a:pt x="0" y="420"/>
                  <a:pt x="97" y="516"/>
                  <a:pt x="215" y="516"/>
                </a:cubicBezTo>
                <a:cubicBezTo>
                  <a:pt x="253" y="516"/>
                  <a:pt x="253" y="516"/>
                  <a:pt x="253" y="516"/>
                </a:cubicBezTo>
                <a:cubicBezTo>
                  <a:pt x="274" y="672"/>
                  <a:pt x="274" y="672"/>
                  <a:pt x="274" y="672"/>
                </a:cubicBezTo>
                <a:cubicBezTo>
                  <a:pt x="295" y="516"/>
                  <a:pt x="295" y="516"/>
                  <a:pt x="295" y="516"/>
                </a:cubicBezTo>
                <a:cubicBezTo>
                  <a:pt x="332" y="516"/>
                  <a:pt x="332" y="516"/>
                  <a:pt x="332" y="516"/>
                </a:cubicBezTo>
                <a:cubicBezTo>
                  <a:pt x="451" y="516"/>
                  <a:pt x="547" y="420"/>
                  <a:pt x="547" y="301"/>
                </a:cubicBezTo>
                <a:cubicBezTo>
                  <a:pt x="547" y="215"/>
                  <a:pt x="547" y="215"/>
                  <a:pt x="547" y="215"/>
                </a:cubicBezTo>
                <a:cubicBezTo>
                  <a:pt x="547" y="96"/>
                  <a:pt x="451" y="0"/>
                  <a:pt x="332" y="0"/>
                </a:cubicBezTo>
                <a:close/>
              </a:path>
            </a:pathLst>
          </a:custGeom>
          <a:solidFill>
            <a:schemeClr val="tx1">
              <a:lumMod val="50000"/>
              <a:lumOff val="50000"/>
            </a:schemeClr>
          </a:solidFill>
          <a:ln>
            <a:noFill/>
          </a:ln>
        </p:spPr>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16" name="ïṡ1îdê">
            <a:extLst>
              <a:ext uri="{FF2B5EF4-FFF2-40B4-BE49-F238E27FC236}">
                <a16:creationId xmlns:a16="http://schemas.microsoft.com/office/drawing/2014/main" id="{FB832CAB-97E0-1B0F-5801-156C1E9E9ADF}"/>
              </a:ext>
            </a:extLst>
          </p:cNvPr>
          <p:cNvSpPr/>
          <p:nvPr/>
        </p:nvSpPr>
        <p:spPr bwMode="auto">
          <a:xfrm>
            <a:off x="3462881" y="1876323"/>
            <a:ext cx="891048" cy="1216320"/>
          </a:xfrm>
          <a:custGeom>
            <a:avLst/>
            <a:gdLst>
              <a:gd name="T0" fmla="*/ 332 w 547"/>
              <a:gd name="T1" fmla="*/ 0 h 672"/>
              <a:gd name="T2" fmla="*/ 215 w 547"/>
              <a:gd name="T3" fmla="*/ 0 h 672"/>
              <a:gd name="T4" fmla="*/ 0 w 547"/>
              <a:gd name="T5" fmla="*/ 215 h 672"/>
              <a:gd name="T6" fmla="*/ 0 w 547"/>
              <a:gd name="T7" fmla="*/ 301 h 672"/>
              <a:gd name="T8" fmla="*/ 215 w 547"/>
              <a:gd name="T9" fmla="*/ 516 h 672"/>
              <a:gd name="T10" fmla="*/ 253 w 547"/>
              <a:gd name="T11" fmla="*/ 516 h 672"/>
              <a:gd name="T12" fmla="*/ 274 w 547"/>
              <a:gd name="T13" fmla="*/ 672 h 672"/>
              <a:gd name="T14" fmla="*/ 295 w 547"/>
              <a:gd name="T15" fmla="*/ 516 h 672"/>
              <a:gd name="T16" fmla="*/ 332 w 547"/>
              <a:gd name="T17" fmla="*/ 516 h 672"/>
              <a:gd name="T18" fmla="*/ 547 w 547"/>
              <a:gd name="T19" fmla="*/ 301 h 672"/>
              <a:gd name="T20" fmla="*/ 547 w 547"/>
              <a:gd name="T21" fmla="*/ 215 h 672"/>
              <a:gd name="T22" fmla="*/ 332 w 547"/>
              <a:gd name="T2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2">
                <a:moveTo>
                  <a:pt x="332" y="0"/>
                </a:moveTo>
                <a:cubicBezTo>
                  <a:pt x="215" y="0"/>
                  <a:pt x="215" y="0"/>
                  <a:pt x="215" y="0"/>
                </a:cubicBezTo>
                <a:cubicBezTo>
                  <a:pt x="97" y="0"/>
                  <a:pt x="0" y="96"/>
                  <a:pt x="0" y="215"/>
                </a:cubicBezTo>
                <a:cubicBezTo>
                  <a:pt x="0" y="301"/>
                  <a:pt x="0" y="301"/>
                  <a:pt x="0" y="301"/>
                </a:cubicBezTo>
                <a:cubicBezTo>
                  <a:pt x="0" y="420"/>
                  <a:pt x="97" y="516"/>
                  <a:pt x="215" y="516"/>
                </a:cubicBezTo>
                <a:cubicBezTo>
                  <a:pt x="253" y="516"/>
                  <a:pt x="253" y="516"/>
                  <a:pt x="253" y="516"/>
                </a:cubicBezTo>
                <a:cubicBezTo>
                  <a:pt x="274" y="672"/>
                  <a:pt x="274" y="672"/>
                  <a:pt x="274" y="672"/>
                </a:cubicBezTo>
                <a:cubicBezTo>
                  <a:pt x="295" y="516"/>
                  <a:pt x="295" y="516"/>
                  <a:pt x="295" y="516"/>
                </a:cubicBezTo>
                <a:cubicBezTo>
                  <a:pt x="332" y="516"/>
                  <a:pt x="332" y="516"/>
                  <a:pt x="332" y="516"/>
                </a:cubicBezTo>
                <a:cubicBezTo>
                  <a:pt x="451" y="516"/>
                  <a:pt x="547" y="420"/>
                  <a:pt x="547" y="301"/>
                </a:cubicBezTo>
                <a:cubicBezTo>
                  <a:pt x="547" y="215"/>
                  <a:pt x="547" y="215"/>
                  <a:pt x="547" y="215"/>
                </a:cubicBezTo>
                <a:cubicBezTo>
                  <a:pt x="547" y="96"/>
                  <a:pt x="451" y="0"/>
                  <a:pt x="332" y="0"/>
                </a:cubicBezTo>
                <a:close/>
              </a:path>
            </a:pathLst>
          </a:custGeom>
          <a:solidFill>
            <a:schemeClr val="tx1">
              <a:lumMod val="50000"/>
              <a:lumOff val="50000"/>
            </a:schemeClr>
          </a:solidFill>
          <a:ln>
            <a:noFill/>
          </a:ln>
        </p:spPr>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17" name="ïṡ1îdê">
            <a:extLst>
              <a:ext uri="{FF2B5EF4-FFF2-40B4-BE49-F238E27FC236}">
                <a16:creationId xmlns:a16="http://schemas.microsoft.com/office/drawing/2014/main" id="{A87E07D2-9C53-008E-AEAD-CCFE1F034420}"/>
              </a:ext>
            </a:extLst>
          </p:cNvPr>
          <p:cNvSpPr/>
          <p:nvPr/>
        </p:nvSpPr>
        <p:spPr bwMode="auto">
          <a:xfrm>
            <a:off x="5049920" y="2371097"/>
            <a:ext cx="891048" cy="1216320"/>
          </a:xfrm>
          <a:custGeom>
            <a:avLst/>
            <a:gdLst>
              <a:gd name="T0" fmla="*/ 332 w 547"/>
              <a:gd name="T1" fmla="*/ 0 h 672"/>
              <a:gd name="T2" fmla="*/ 215 w 547"/>
              <a:gd name="T3" fmla="*/ 0 h 672"/>
              <a:gd name="T4" fmla="*/ 0 w 547"/>
              <a:gd name="T5" fmla="*/ 215 h 672"/>
              <a:gd name="T6" fmla="*/ 0 w 547"/>
              <a:gd name="T7" fmla="*/ 301 h 672"/>
              <a:gd name="T8" fmla="*/ 215 w 547"/>
              <a:gd name="T9" fmla="*/ 516 h 672"/>
              <a:gd name="T10" fmla="*/ 253 w 547"/>
              <a:gd name="T11" fmla="*/ 516 h 672"/>
              <a:gd name="T12" fmla="*/ 274 w 547"/>
              <a:gd name="T13" fmla="*/ 672 h 672"/>
              <a:gd name="T14" fmla="*/ 295 w 547"/>
              <a:gd name="T15" fmla="*/ 516 h 672"/>
              <a:gd name="T16" fmla="*/ 332 w 547"/>
              <a:gd name="T17" fmla="*/ 516 h 672"/>
              <a:gd name="T18" fmla="*/ 547 w 547"/>
              <a:gd name="T19" fmla="*/ 301 h 672"/>
              <a:gd name="T20" fmla="*/ 547 w 547"/>
              <a:gd name="T21" fmla="*/ 215 h 672"/>
              <a:gd name="T22" fmla="*/ 332 w 547"/>
              <a:gd name="T2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2">
                <a:moveTo>
                  <a:pt x="332" y="0"/>
                </a:moveTo>
                <a:cubicBezTo>
                  <a:pt x="215" y="0"/>
                  <a:pt x="215" y="0"/>
                  <a:pt x="215" y="0"/>
                </a:cubicBezTo>
                <a:cubicBezTo>
                  <a:pt x="97" y="0"/>
                  <a:pt x="0" y="96"/>
                  <a:pt x="0" y="215"/>
                </a:cubicBezTo>
                <a:cubicBezTo>
                  <a:pt x="0" y="301"/>
                  <a:pt x="0" y="301"/>
                  <a:pt x="0" y="301"/>
                </a:cubicBezTo>
                <a:cubicBezTo>
                  <a:pt x="0" y="420"/>
                  <a:pt x="97" y="516"/>
                  <a:pt x="215" y="516"/>
                </a:cubicBezTo>
                <a:cubicBezTo>
                  <a:pt x="253" y="516"/>
                  <a:pt x="253" y="516"/>
                  <a:pt x="253" y="516"/>
                </a:cubicBezTo>
                <a:cubicBezTo>
                  <a:pt x="274" y="672"/>
                  <a:pt x="274" y="672"/>
                  <a:pt x="274" y="672"/>
                </a:cubicBezTo>
                <a:cubicBezTo>
                  <a:pt x="295" y="516"/>
                  <a:pt x="295" y="516"/>
                  <a:pt x="295" y="516"/>
                </a:cubicBezTo>
                <a:cubicBezTo>
                  <a:pt x="332" y="516"/>
                  <a:pt x="332" y="516"/>
                  <a:pt x="332" y="516"/>
                </a:cubicBezTo>
                <a:cubicBezTo>
                  <a:pt x="451" y="516"/>
                  <a:pt x="547" y="420"/>
                  <a:pt x="547" y="301"/>
                </a:cubicBezTo>
                <a:cubicBezTo>
                  <a:pt x="547" y="215"/>
                  <a:pt x="547" y="215"/>
                  <a:pt x="547" y="215"/>
                </a:cubicBezTo>
                <a:cubicBezTo>
                  <a:pt x="547" y="96"/>
                  <a:pt x="451" y="0"/>
                  <a:pt x="332" y="0"/>
                </a:cubicBezTo>
                <a:close/>
              </a:path>
            </a:pathLst>
          </a:custGeom>
          <a:solidFill>
            <a:schemeClr val="tx1">
              <a:lumMod val="50000"/>
              <a:lumOff val="50000"/>
            </a:schemeClr>
          </a:solidFill>
          <a:ln>
            <a:noFill/>
          </a:ln>
        </p:spPr>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18" name="iṡḷiďe">
            <a:extLst>
              <a:ext uri="{FF2B5EF4-FFF2-40B4-BE49-F238E27FC236}">
                <a16:creationId xmlns:a16="http://schemas.microsoft.com/office/drawing/2014/main" id="{2F726561-B142-761D-0838-7D265B7454FD}"/>
              </a:ext>
            </a:extLst>
          </p:cNvPr>
          <p:cNvSpPr/>
          <p:nvPr/>
        </p:nvSpPr>
        <p:spPr bwMode="auto">
          <a:xfrm>
            <a:off x="2427246" y="2268550"/>
            <a:ext cx="891048" cy="1218615"/>
          </a:xfrm>
          <a:custGeom>
            <a:avLst/>
            <a:gdLst>
              <a:gd name="T0" fmla="*/ 332 w 547"/>
              <a:gd name="T1" fmla="*/ 0 h 673"/>
              <a:gd name="T2" fmla="*/ 215 w 547"/>
              <a:gd name="T3" fmla="*/ 0 h 673"/>
              <a:gd name="T4" fmla="*/ 0 w 547"/>
              <a:gd name="T5" fmla="*/ 216 h 673"/>
              <a:gd name="T6" fmla="*/ 0 w 547"/>
              <a:gd name="T7" fmla="*/ 302 h 673"/>
              <a:gd name="T8" fmla="*/ 215 w 547"/>
              <a:gd name="T9" fmla="*/ 517 h 673"/>
              <a:gd name="T10" fmla="*/ 253 w 547"/>
              <a:gd name="T11" fmla="*/ 517 h 673"/>
              <a:gd name="T12" fmla="*/ 274 w 547"/>
              <a:gd name="T13" fmla="*/ 673 h 673"/>
              <a:gd name="T14" fmla="*/ 294 w 547"/>
              <a:gd name="T15" fmla="*/ 517 h 673"/>
              <a:gd name="T16" fmla="*/ 332 w 547"/>
              <a:gd name="T17" fmla="*/ 517 h 673"/>
              <a:gd name="T18" fmla="*/ 547 w 547"/>
              <a:gd name="T19" fmla="*/ 302 h 673"/>
              <a:gd name="T20" fmla="*/ 547 w 547"/>
              <a:gd name="T21" fmla="*/ 216 h 673"/>
              <a:gd name="T22" fmla="*/ 332 w 547"/>
              <a:gd name="T2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3">
                <a:moveTo>
                  <a:pt x="332" y="0"/>
                </a:moveTo>
                <a:cubicBezTo>
                  <a:pt x="215" y="0"/>
                  <a:pt x="215" y="0"/>
                  <a:pt x="215" y="0"/>
                </a:cubicBezTo>
                <a:cubicBezTo>
                  <a:pt x="96" y="0"/>
                  <a:pt x="0" y="97"/>
                  <a:pt x="0" y="216"/>
                </a:cubicBezTo>
                <a:cubicBezTo>
                  <a:pt x="0" y="302"/>
                  <a:pt x="0" y="302"/>
                  <a:pt x="0" y="302"/>
                </a:cubicBezTo>
                <a:cubicBezTo>
                  <a:pt x="0" y="421"/>
                  <a:pt x="96" y="517"/>
                  <a:pt x="215" y="517"/>
                </a:cubicBezTo>
                <a:cubicBezTo>
                  <a:pt x="253" y="517"/>
                  <a:pt x="253" y="517"/>
                  <a:pt x="253" y="517"/>
                </a:cubicBezTo>
                <a:cubicBezTo>
                  <a:pt x="274" y="673"/>
                  <a:pt x="274" y="673"/>
                  <a:pt x="274" y="673"/>
                </a:cubicBezTo>
                <a:cubicBezTo>
                  <a:pt x="294" y="517"/>
                  <a:pt x="294" y="517"/>
                  <a:pt x="294" y="517"/>
                </a:cubicBezTo>
                <a:cubicBezTo>
                  <a:pt x="332" y="517"/>
                  <a:pt x="332" y="517"/>
                  <a:pt x="332" y="517"/>
                </a:cubicBezTo>
                <a:cubicBezTo>
                  <a:pt x="450" y="517"/>
                  <a:pt x="547" y="421"/>
                  <a:pt x="547" y="302"/>
                </a:cubicBezTo>
                <a:cubicBezTo>
                  <a:pt x="547" y="216"/>
                  <a:pt x="547" y="216"/>
                  <a:pt x="547" y="216"/>
                </a:cubicBezTo>
                <a:cubicBezTo>
                  <a:pt x="547" y="97"/>
                  <a:pt x="450" y="0"/>
                  <a:pt x="332" y="0"/>
                </a:cubicBezTo>
                <a:close/>
              </a:path>
            </a:pathLst>
          </a:custGeom>
          <a:solidFill>
            <a:srgbClr val="C00000"/>
          </a:solidFill>
          <a:ln>
            <a:noFill/>
          </a:ln>
        </p:spPr>
        <p:txBody>
          <a:bodyPr wrap="square" lIns="91440" tIns="45720" rIns="91440" bIns="45720" anchor="ctr">
            <a:normAutofit/>
          </a:bodyPr>
          <a:lstStyle/>
          <a:p>
            <a:pPr algn="ctr" defTabSz="913765"/>
            <a:endParaRPr sz="1600" dirty="0">
              <a:solidFill>
                <a:prstClr val="white"/>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19" name="iṡḷiďe">
            <a:extLst>
              <a:ext uri="{FF2B5EF4-FFF2-40B4-BE49-F238E27FC236}">
                <a16:creationId xmlns:a16="http://schemas.microsoft.com/office/drawing/2014/main" id="{748CC4DE-8A9B-20CC-1ED7-FFD6BCE1CAB3}"/>
              </a:ext>
            </a:extLst>
          </p:cNvPr>
          <p:cNvSpPr/>
          <p:nvPr/>
        </p:nvSpPr>
        <p:spPr bwMode="auto">
          <a:xfrm>
            <a:off x="4333420" y="1217111"/>
            <a:ext cx="891048" cy="1218615"/>
          </a:xfrm>
          <a:custGeom>
            <a:avLst/>
            <a:gdLst>
              <a:gd name="T0" fmla="*/ 332 w 547"/>
              <a:gd name="T1" fmla="*/ 0 h 673"/>
              <a:gd name="T2" fmla="*/ 215 w 547"/>
              <a:gd name="T3" fmla="*/ 0 h 673"/>
              <a:gd name="T4" fmla="*/ 0 w 547"/>
              <a:gd name="T5" fmla="*/ 216 h 673"/>
              <a:gd name="T6" fmla="*/ 0 w 547"/>
              <a:gd name="T7" fmla="*/ 302 h 673"/>
              <a:gd name="T8" fmla="*/ 215 w 547"/>
              <a:gd name="T9" fmla="*/ 517 h 673"/>
              <a:gd name="T10" fmla="*/ 253 w 547"/>
              <a:gd name="T11" fmla="*/ 517 h 673"/>
              <a:gd name="T12" fmla="*/ 274 w 547"/>
              <a:gd name="T13" fmla="*/ 673 h 673"/>
              <a:gd name="T14" fmla="*/ 294 w 547"/>
              <a:gd name="T15" fmla="*/ 517 h 673"/>
              <a:gd name="T16" fmla="*/ 332 w 547"/>
              <a:gd name="T17" fmla="*/ 517 h 673"/>
              <a:gd name="T18" fmla="*/ 547 w 547"/>
              <a:gd name="T19" fmla="*/ 302 h 673"/>
              <a:gd name="T20" fmla="*/ 547 w 547"/>
              <a:gd name="T21" fmla="*/ 216 h 673"/>
              <a:gd name="T22" fmla="*/ 332 w 547"/>
              <a:gd name="T2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673">
                <a:moveTo>
                  <a:pt x="332" y="0"/>
                </a:moveTo>
                <a:cubicBezTo>
                  <a:pt x="215" y="0"/>
                  <a:pt x="215" y="0"/>
                  <a:pt x="215" y="0"/>
                </a:cubicBezTo>
                <a:cubicBezTo>
                  <a:pt x="96" y="0"/>
                  <a:pt x="0" y="97"/>
                  <a:pt x="0" y="216"/>
                </a:cubicBezTo>
                <a:cubicBezTo>
                  <a:pt x="0" y="302"/>
                  <a:pt x="0" y="302"/>
                  <a:pt x="0" y="302"/>
                </a:cubicBezTo>
                <a:cubicBezTo>
                  <a:pt x="0" y="421"/>
                  <a:pt x="96" y="517"/>
                  <a:pt x="215" y="517"/>
                </a:cubicBezTo>
                <a:cubicBezTo>
                  <a:pt x="253" y="517"/>
                  <a:pt x="253" y="517"/>
                  <a:pt x="253" y="517"/>
                </a:cubicBezTo>
                <a:cubicBezTo>
                  <a:pt x="274" y="673"/>
                  <a:pt x="274" y="673"/>
                  <a:pt x="274" y="673"/>
                </a:cubicBezTo>
                <a:cubicBezTo>
                  <a:pt x="294" y="517"/>
                  <a:pt x="294" y="517"/>
                  <a:pt x="294" y="517"/>
                </a:cubicBezTo>
                <a:cubicBezTo>
                  <a:pt x="332" y="517"/>
                  <a:pt x="332" y="517"/>
                  <a:pt x="332" y="517"/>
                </a:cubicBezTo>
                <a:cubicBezTo>
                  <a:pt x="450" y="517"/>
                  <a:pt x="547" y="421"/>
                  <a:pt x="547" y="302"/>
                </a:cubicBezTo>
                <a:cubicBezTo>
                  <a:pt x="547" y="216"/>
                  <a:pt x="547" y="216"/>
                  <a:pt x="547" y="216"/>
                </a:cubicBezTo>
                <a:cubicBezTo>
                  <a:pt x="547" y="97"/>
                  <a:pt x="450" y="0"/>
                  <a:pt x="332" y="0"/>
                </a:cubicBezTo>
                <a:close/>
              </a:path>
            </a:pathLst>
          </a:custGeom>
          <a:solidFill>
            <a:srgbClr val="C00000"/>
          </a:solidFill>
          <a:ln>
            <a:noFill/>
          </a:ln>
        </p:spPr>
        <p:txBody>
          <a:bodyPr wrap="square" lIns="91440" tIns="45720" rIns="91440" bIns="45720" anchor="ctr">
            <a:normAutofit/>
          </a:bodyPr>
          <a:lstStyle/>
          <a:p>
            <a:pPr algn="ctr" defTabSz="913765"/>
            <a:endParaRPr sz="1600" dirty="0">
              <a:solidFill>
                <a:prstClr val="white"/>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21" name="文本框 120">
            <a:extLst>
              <a:ext uri="{FF2B5EF4-FFF2-40B4-BE49-F238E27FC236}">
                <a16:creationId xmlns:a16="http://schemas.microsoft.com/office/drawing/2014/main" id="{0ABC5874-444E-A830-5D64-3522B528332A}"/>
              </a:ext>
            </a:extLst>
          </p:cNvPr>
          <p:cNvSpPr txBox="1"/>
          <p:nvPr/>
        </p:nvSpPr>
        <p:spPr>
          <a:xfrm>
            <a:off x="1793281" y="1364812"/>
            <a:ext cx="767189" cy="58477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研究框架</a:t>
            </a:r>
          </a:p>
        </p:txBody>
      </p:sp>
      <p:sp>
        <p:nvSpPr>
          <p:cNvPr id="122" name="文本框 121">
            <a:extLst>
              <a:ext uri="{FF2B5EF4-FFF2-40B4-BE49-F238E27FC236}">
                <a16:creationId xmlns:a16="http://schemas.microsoft.com/office/drawing/2014/main" id="{815EAF04-3656-CA70-2E11-A60B3262F754}"/>
              </a:ext>
            </a:extLst>
          </p:cNvPr>
          <p:cNvSpPr txBox="1"/>
          <p:nvPr/>
        </p:nvSpPr>
        <p:spPr>
          <a:xfrm>
            <a:off x="3499798" y="2100608"/>
            <a:ext cx="767189" cy="58477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数据处理</a:t>
            </a:r>
          </a:p>
        </p:txBody>
      </p:sp>
      <p:sp>
        <p:nvSpPr>
          <p:cNvPr id="123" name="文本框 122">
            <a:extLst>
              <a:ext uri="{FF2B5EF4-FFF2-40B4-BE49-F238E27FC236}">
                <a16:creationId xmlns:a16="http://schemas.microsoft.com/office/drawing/2014/main" id="{CA1EC815-97DE-CF67-E4D6-2F7A72607068}"/>
              </a:ext>
            </a:extLst>
          </p:cNvPr>
          <p:cNvSpPr txBox="1"/>
          <p:nvPr/>
        </p:nvSpPr>
        <p:spPr>
          <a:xfrm>
            <a:off x="1038566" y="2463013"/>
            <a:ext cx="767189" cy="58477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背景综述</a:t>
            </a:r>
          </a:p>
        </p:txBody>
      </p:sp>
      <p:sp>
        <p:nvSpPr>
          <p:cNvPr id="124" name="文本框 123">
            <a:extLst>
              <a:ext uri="{FF2B5EF4-FFF2-40B4-BE49-F238E27FC236}">
                <a16:creationId xmlns:a16="http://schemas.microsoft.com/office/drawing/2014/main" id="{7DCA9E80-01CC-6A75-1D69-E36D4278B1A2}"/>
              </a:ext>
            </a:extLst>
          </p:cNvPr>
          <p:cNvSpPr txBox="1"/>
          <p:nvPr/>
        </p:nvSpPr>
        <p:spPr>
          <a:xfrm>
            <a:off x="2487491" y="2442898"/>
            <a:ext cx="767189" cy="58477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模型搭建</a:t>
            </a:r>
          </a:p>
        </p:txBody>
      </p:sp>
      <p:sp>
        <p:nvSpPr>
          <p:cNvPr id="125" name="文本框 124">
            <a:extLst>
              <a:ext uri="{FF2B5EF4-FFF2-40B4-BE49-F238E27FC236}">
                <a16:creationId xmlns:a16="http://schemas.microsoft.com/office/drawing/2014/main" id="{21BBECA1-AE0F-C6A3-CC46-16E09DBE3088}"/>
              </a:ext>
            </a:extLst>
          </p:cNvPr>
          <p:cNvSpPr txBox="1"/>
          <p:nvPr/>
        </p:nvSpPr>
        <p:spPr>
          <a:xfrm>
            <a:off x="4412233" y="1417408"/>
            <a:ext cx="767189" cy="58477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程序化</a:t>
            </a:r>
          </a:p>
        </p:txBody>
      </p:sp>
      <p:sp>
        <p:nvSpPr>
          <p:cNvPr id="126" name="文本框 125">
            <a:extLst>
              <a:ext uri="{FF2B5EF4-FFF2-40B4-BE49-F238E27FC236}">
                <a16:creationId xmlns:a16="http://schemas.microsoft.com/office/drawing/2014/main" id="{1A444F66-4FB4-929C-440D-3D3092EC92EA}"/>
              </a:ext>
            </a:extLst>
          </p:cNvPr>
          <p:cNvSpPr txBox="1"/>
          <p:nvPr/>
        </p:nvSpPr>
        <p:spPr>
          <a:xfrm>
            <a:off x="5111848" y="2567222"/>
            <a:ext cx="767189" cy="58477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600" dirty="0">
                <a:solidFill>
                  <a:prstClr val="white"/>
                </a:solidFill>
                <a:latin typeface="微软雅黑" panose="020B0503020204020204" pitchFamily="34" charset="-122"/>
                <a:ea typeface="微软雅黑" panose="020B0503020204020204" pitchFamily="34" charset="-122"/>
                <a:sym typeface="Times New Roman" panose="02020603050405020304" pitchFamily="18" charset="0"/>
              </a:rPr>
              <a:t>模型对比</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27" name="文本框 126">
            <a:extLst>
              <a:ext uri="{FF2B5EF4-FFF2-40B4-BE49-F238E27FC236}">
                <a16:creationId xmlns:a16="http://schemas.microsoft.com/office/drawing/2014/main" id="{7EEE026A-E31A-59BD-B98E-53E8BE0B5612}"/>
              </a:ext>
            </a:extLst>
          </p:cNvPr>
          <p:cNvSpPr txBox="1"/>
          <p:nvPr/>
        </p:nvSpPr>
        <p:spPr>
          <a:xfrm>
            <a:off x="6227739" y="2115691"/>
            <a:ext cx="767189" cy="58477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回归理论</a:t>
            </a:r>
          </a:p>
        </p:txBody>
      </p:sp>
      <p:sp>
        <p:nvSpPr>
          <p:cNvPr id="128" name="箭头: 右 2">
            <a:extLst>
              <a:ext uri="{FF2B5EF4-FFF2-40B4-BE49-F238E27FC236}">
                <a16:creationId xmlns:a16="http://schemas.microsoft.com/office/drawing/2014/main" id="{6DC2FEE8-19C5-9A0D-0DAF-679DB5EA7209}"/>
              </a:ext>
            </a:extLst>
          </p:cNvPr>
          <p:cNvSpPr/>
          <p:nvPr/>
        </p:nvSpPr>
        <p:spPr>
          <a:xfrm>
            <a:off x="5578635" y="3587883"/>
            <a:ext cx="1292640" cy="196638"/>
          </a:xfrm>
          <a:custGeom>
            <a:avLst/>
            <a:gdLst>
              <a:gd name="connsiteX0" fmla="*/ 0 w 1133059"/>
              <a:gd name="connsiteY0" fmla="*/ 36004 h 144016"/>
              <a:gd name="connsiteX1" fmla="*/ 1061051 w 1133059"/>
              <a:gd name="connsiteY1" fmla="*/ 36004 h 144016"/>
              <a:gd name="connsiteX2" fmla="*/ 1061051 w 1133059"/>
              <a:gd name="connsiteY2" fmla="*/ 0 h 144016"/>
              <a:gd name="connsiteX3" fmla="*/ 1133059 w 1133059"/>
              <a:gd name="connsiteY3" fmla="*/ 72008 h 144016"/>
              <a:gd name="connsiteX4" fmla="*/ 1061051 w 1133059"/>
              <a:gd name="connsiteY4" fmla="*/ 144016 h 144016"/>
              <a:gd name="connsiteX5" fmla="*/ 1061051 w 1133059"/>
              <a:gd name="connsiteY5" fmla="*/ 108012 h 144016"/>
              <a:gd name="connsiteX6" fmla="*/ 0 w 1133059"/>
              <a:gd name="connsiteY6" fmla="*/ 108012 h 144016"/>
              <a:gd name="connsiteX7" fmla="*/ 0 w 1133059"/>
              <a:gd name="connsiteY7" fmla="*/ 36004 h 144016"/>
              <a:gd name="connsiteX0-1" fmla="*/ 0 w 1133059"/>
              <a:gd name="connsiteY0-2" fmla="*/ 116437 h 224449"/>
              <a:gd name="connsiteX1-3" fmla="*/ 1061051 w 1133059"/>
              <a:gd name="connsiteY1-4" fmla="*/ 116437 h 224449"/>
              <a:gd name="connsiteX2-5" fmla="*/ 1061051 w 1133059"/>
              <a:gd name="connsiteY2-6" fmla="*/ 0 h 224449"/>
              <a:gd name="connsiteX3-7" fmla="*/ 1133059 w 1133059"/>
              <a:gd name="connsiteY3-8" fmla="*/ 152441 h 224449"/>
              <a:gd name="connsiteX4-9" fmla="*/ 1061051 w 1133059"/>
              <a:gd name="connsiteY4-10" fmla="*/ 224449 h 224449"/>
              <a:gd name="connsiteX5-11" fmla="*/ 1061051 w 1133059"/>
              <a:gd name="connsiteY5-12" fmla="*/ 188445 h 224449"/>
              <a:gd name="connsiteX6-13" fmla="*/ 0 w 1133059"/>
              <a:gd name="connsiteY6-14" fmla="*/ 188445 h 224449"/>
              <a:gd name="connsiteX7-15" fmla="*/ 0 w 1133059"/>
              <a:gd name="connsiteY7-16" fmla="*/ 116437 h 224449"/>
              <a:gd name="connsiteX0-17" fmla="*/ 0 w 1133059"/>
              <a:gd name="connsiteY0-18" fmla="*/ 116437 h 298533"/>
              <a:gd name="connsiteX1-19" fmla="*/ 1061051 w 1133059"/>
              <a:gd name="connsiteY1-20" fmla="*/ 116437 h 298533"/>
              <a:gd name="connsiteX2-21" fmla="*/ 1061051 w 1133059"/>
              <a:gd name="connsiteY2-22" fmla="*/ 0 h 298533"/>
              <a:gd name="connsiteX3-23" fmla="*/ 1133059 w 1133059"/>
              <a:gd name="connsiteY3-24" fmla="*/ 152441 h 298533"/>
              <a:gd name="connsiteX4-25" fmla="*/ 1054701 w 1133059"/>
              <a:gd name="connsiteY4-26" fmla="*/ 298533 h 298533"/>
              <a:gd name="connsiteX5-27" fmla="*/ 1061051 w 1133059"/>
              <a:gd name="connsiteY5-28" fmla="*/ 188445 h 298533"/>
              <a:gd name="connsiteX6-29" fmla="*/ 0 w 1133059"/>
              <a:gd name="connsiteY6-30" fmla="*/ 188445 h 298533"/>
              <a:gd name="connsiteX7-31" fmla="*/ 0 w 1133059"/>
              <a:gd name="connsiteY7-32" fmla="*/ 116437 h 298533"/>
              <a:gd name="connsiteX0-33" fmla="*/ 0 w 1230888"/>
              <a:gd name="connsiteY0-34" fmla="*/ 116437 h 298533"/>
              <a:gd name="connsiteX1-35" fmla="*/ 1061051 w 1230888"/>
              <a:gd name="connsiteY1-36" fmla="*/ 116437 h 298533"/>
              <a:gd name="connsiteX2-37" fmla="*/ 1061051 w 1230888"/>
              <a:gd name="connsiteY2-38" fmla="*/ 0 h 298533"/>
              <a:gd name="connsiteX3-39" fmla="*/ 1230888 w 1230888"/>
              <a:gd name="connsiteY3-40" fmla="*/ 143975 h 298533"/>
              <a:gd name="connsiteX4-41" fmla="*/ 1054701 w 1230888"/>
              <a:gd name="connsiteY4-42" fmla="*/ 298533 h 298533"/>
              <a:gd name="connsiteX5-43" fmla="*/ 1061051 w 1230888"/>
              <a:gd name="connsiteY5-44" fmla="*/ 188445 h 298533"/>
              <a:gd name="connsiteX6-45" fmla="*/ 0 w 1230888"/>
              <a:gd name="connsiteY6-46" fmla="*/ 188445 h 298533"/>
              <a:gd name="connsiteX7-47" fmla="*/ 0 w 1230888"/>
              <a:gd name="connsiteY7-48" fmla="*/ 116437 h 298533"/>
              <a:gd name="connsiteX0-49" fmla="*/ 0 w 1230888"/>
              <a:gd name="connsiteY0-50" fmla="*/ 116437 h 298533"/>
              <a:gd name="connsiteX1-51" fmla="*/ 1061051 w 1230888"/>
              <a:gd name="connsiteY1-52" fmla="*/ 116437 h 298533"/>
              <a:gd name="connsiteX2-53" fmla="*/ 1051670 w 1230888"/>
              <a:gd name="connsiteY2-54" fmla="*/ 0 h 298533"/>
              <a:gd name="connsiteX3-55" fmla="*/ 1230888 w 1230888"/>
              <a:gd name="connsiteY3-56" fmla="*/ 143975 h 298533"/>
              <a:gd name="connsiteX4-57" fmla="*/ 1054701 w 1230888"/>
              <a:gd name="connsiteY4-58" fmla="*/ 298533 h 298533"/>
              <a:gd name="connsiteX5-59" fmla="*/ 1061051 w 1230888"/>
              <a:gd name="connsiteY5-60" fmla="*/ 188445 h 298533"/>
              <a:gd name="connsiteX6-61" fmla="*/ 0 w 1230888"/>
              <a:gd name="connsiteY6-62" fmla="*/ 188445 h 298533"/>
              <a:gd name="connsiteX7-63" fmla="*/ 0 w 1230888"/>
              <a:gd name="connsiteY7-64" fmla="*/ 116437 h 298533"/>
              <a:gd name="connsiteX0-65" fmla="*/ 0 w 1230888"/>
              <a:gd name="connsiteY0-66" fmla="*/ 116437 h 285833"/>
              <a:gd name="connsiteX1-67" fmla="*/ 1061051 w 1230888"/>
              <a:gd name="connsiteY1-68" fmla="*/ 116437 h 285833"/>
              <a:gd name="connsiteX2-69" fmla="*/ 1051670 w 1230888"/>
              <a:gd name="connsiteY2-70" fmla="*/ 0 h 285833"/>
              <a:gd name="connsiteX3-71" fmla="*/ 1230888 w 1230888"/>
              <a:gd name="connsiteY3-72" fmla="*/ 143975 h 285833"/>
              <a:gd name="connsiteX4-73" fmla="*/ 1054701 w 1230888"/>
              <a:gd name="connsiteY4-74" fmla="*/ 285833 h 285833"/>
              <a:gd name="connsiteX5-75" fmla="*/ 1061051 w 1230888"/>
              <a:gd name="connsiteY5-76" fmla="*/ 188445 h 285833"/>
              <a:gd name="connsiteX6-77" fmla="*/ 0 w 1230888"/>
              <a:gd name="connsiteY6-78" fmla="*/ 188445 h 285833"/>
              <a:gd name="connsiteX7-79" fmla="*/ 0 w 1230888"/>
              <a:gd name="connsiteY7-80" fmla="*/ 116437 h 2858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30888" h="285833">
                <a:moveTo>
                  <a:pt x="0" y="116437"/>
                </a:moveTo>
                <a:lnTo>
                  <a:pt x="1061051" y="116437"/>
                </a:lnTo>
                <a:lnTo>
                  <a:pt x="1051670" y="0"/>
                </a:lnTo>
                <a:lnTo>
                  <a:pt x="1230888" y="143975"/>
                </a:lnTo>
                <a:lnTo>
                  <a:pt x="1054701" y="285833"/>
                </a:lnTo>
                <a:lnTo>
                  <a:pt x="1061051" y="188445"/>
                </a:lnTo>
                <a:lnTo>
                  <a:pt x="0" y="188445"/>
                </a:lnTo>
                <a:lnTo>
                  <a:pt x="0" y="116437"/>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16" name="文本框 215">
            <a:extLst>
              <a:ext uri="{FF2B5EF4-FFF2-40B4-BE49-F238E27FC236}">
                <a16:creationId xmlns:a16="http://schemas.microsoft.com/office/drawing/2014/main" id="{4CE15404-5AA0-B8CA-708D-3FAA91CCB4E2}"/>
              </a:ext>
            </a:extLst>
          </p:cNvPr>
          <p:cNvSpPr txBox="1"/>
          <p:nvPr/>
        </p:nvSpPr>
        <p:spPr>
          <a:xfrm>
            <a:off x="387831" y="4254224"/>
            <a:ext cx="6607097" cy="1754326"/>
          </a:xfrm>
          <a:prstGeom prst="rect">
            <a:avLst/>
          </a:prstGeom>
          <a:noFill/>
        </p:spPr>
        <p:txBody>
          <a:bodyPr wrap="square">
            <a:spAutoFit/>
          </a:bodyPr>
          <a:lstStyle/>
          <a:p>
            <a:r>
              <a:rPr lang="zh-CN" altLang="en-US" dirty="0">
                <a:effectLst/>
              </a:rPr>
              <a:t>数据集：冰宽量化提供的</a:t>
            </a:r>
            <a:r>
              <a:rPr lang="zh-CN" altLang="en-US" b="1" dirty="0">
                <a:effectLst/>
              </a:rPr>
              <a:t>数字货币交易数据集</a:t>
            </a:r>
            <a:r>
              <a:rPr lang="zh-CN" altLang="en-US" dirty="0">
                <a:effectLst/>
              </a:rPr>
              <a:t>，其包含了各种数字货币交易的数据特征，例如成交量、成交金额、限价订单簿等。</a:t>
            </a:r>
            <a:endParaRPr lang="en-US" altLang="zh-CN" dirty="0">
              <a:effectLst/>
            </a:endParaRPr>
          </a:p>
          <a:p>
            <a:endParaRPr lang="en-US" altLang="zh-CN" dirty="0">
              <a:effectLst/>
            </a:endParaRPr>
          </a:p>
          <a:p>
            <a:r>
              <a:rPr lang="en-US" altLang="zh-CN" dirty="0">
                <a:effectLst/>
              </a:rPr>
              <a:t>1</a:t>
            </a:r>
            <a:r>
              <a:rPr lang="zh-CN" altLang="en-US" dirty="0">
                <a:effectLst/>
              </a:rPr>
              <a:t>）限价订单簿数据按时间戳排序并将设为索引</a:t>
            </a:r>
            <a:endParaRPr lang="en-US" altLang="zh-CN" dirty="0">
              <a:effectLst/>
            </a:endParaRPr>
          </a:p>
          <a:p>
            <a:r>
              <a:rPr lang="en-US" altLang="zh-CN" dirty="0">
                <a:effectLst/>
              </a:rPr>
              <a:t>2</a:t>
            </a:r>
            <a:r>
              <a:rPr lang="zh-CN" altLang="en-US" dirty="0">
                <a:effectLst/>
              </a:rPr>
              <a:t>）利用函数对齐数据（大规模数据集）</a:t>
            </a:r>
            <a:endParaRPr lang="en-US" altLang="zh-CN" dirty="0">
              <a:effectLst/>
            </a:endParaRPr>
          </a:p>
          <a:p>
            <a:r>
              <a:rPr lang="en-US" altLang="zh-CN" dirty="0"/>
              <a:t>3</a:t>
            </a:r>
            <a:r>
              <a:rPr lang="zh-CN" altLang="en-US" dirty="0"/>
              <a:t>）</a:t>
            </a:r>
            <a:r>
              <a:rPr lang="zh-CN" altLang="en-US" dirty="0">
                <a:effectLst/>
              </a:rPr>
              <a:t>确定该时间戳时刻的最新订单簿状态和成交情况</a:t>
            </a:r>
          </a:p>
        </p:txBody>
      </p:sp>
      <p:sp>
        <p:nvSpPr>
          <p:cNvPr id="218" name="文本框 217">
            <a:extLst>
              <a:ext uri="{FF2B5EF4-FFF2-40B4-BE49-F238E27FC236}">
                <a16:creationId xmlns:a16="http://schemas.microsoft.com/office/drawing/2014/main" id="{75C80764-8E2C-28F8-6863-D80B648E44E8}"/>
              </a:ext>
            </a:extLst>
          </p:cNvPr>
          <p:cNvSpPr txBox="1"/>
          <p:nvPr/>
        </p:nvSpPr>
        <p:spPr>
          <a:xfrm>
            <a:off x="7296048" y="1294159"/>
            <a:ext cx="4151345" cy="1231106"/>
          </a:xfrm>
          <a:prstGeom prst="rect">
            <a:avLst/>
          </a:prstGeom>
          <a:noFill/>
        </p:spPr>
        <p:txBody>
          <a:bodyPr wrap="square">
            <a:spAutoFit/>
          </a:bodyPr>
          <a:lstStyle/>
          <a:p>
            <a:r>
              <a:rPr lang="zh-CN" altLang="en-US" sz="2000" b="1" dirty="0">
                <a:effectLst/>
              </a:rPr>
              <a:t>理论学习：高频交易的技术方法</a:t>
            </a:r>
          </a:p>
          <a:p>
            <a:endParaRPr lang="en-US" altLang="zh-CN" dirty="0">
              <a:effectLst/>
            </a:endParaRPr>
          </a:p>
          <a:p>
            <a:pPr>
              <a:buFont typeface="+mj-lt"/>
              <a:buAutoNum type="arabicPeriod"/>
            </a:pPr>
            <a:r>
              <a:rPr lang="zh-CN" altLang="en-US" dirty="0">
                <a:effectLst/>
              </a:rPr>
              <a:t> 传统因子：</a:t>
            </a:r>
            <a:r>
              <a:rPr lang="en-US" altLang="zh-CN" dirty="0">
                <a:effectLst/>
              </a:rPr>
              <a:t>order book</a:t>
            </a:r>
          </a:p>
          <a:p>
            <a:pPr>
              <a:buFont typeface="+mj-lt"/>
              <a:buAutoNum type="arabicPeriod"/>
            </a:pPr>
            <a:r>
              <a:rPr lang="zh-CN" altLang="en-US" dirty="0">
                <a:effectLst/>
              </a:rPr>
              <a:t> 传统方法：线性回归，随机森林等</a:t>
            </a:r>
          </a:p>
        </p:txBody>
      </p:sp>
      <p:sp>
        <p:nvSpPr>
          <p:cNvPr id="219" name="文本框 218">
            <a:extLst>
              <a:ext uri="{FF2B5EF4-FFF2-40B4-BE49-F238E27FC236}">
                <a16:creationId xmlns:a16="http://schemas.microsoft.com/office/drawing/2014/main" id="{D86D20C3-DD92-9997-1C46-62509E6302E6}"/>
              </a:ext>
            </a:extLst>
          </p:cNvPr>
          <p:cNvSpPr txBox="1"/>
          <p:nvPr/>
        </p:nvSpPr>
        <p:spPr>
          <a:xfrm>
            <a:off x="7294905" y="3245137"/>
            <a:ext cx="4703364" cy="2954655"/>
          </a:xfrm>
          <a:prstGeom prst="rect">
            <a:avLst/>
          </a:prstGeom>
          <a:noFill/>
        </p:spPr>
        <p:txBody>
          <a:bodyPr wrap="square">
            <a:spAutoFit/>
          </a:bodyPr>
          <a:lstStyle/>
          <a:p>
            <a:pPr>
              <a:lnSpc>
                <a:spcPct val="150000"/>
              </a:lnSpc>
            </a:pPr>
            <a:r>
              <a:rPr lang="zh-CN" altLang="en-US" sz="2000" b="1" dirty="0">
                <a:effectLst/>
              </a:rPr>
              <a:t>实盘验证：传统线性预测</a:t>
            </a:r>
            <a:r>
              <a:rPr lang="en-US" altLang="zh-CN" sz="2000" b="1" dirty="0"/>
              <a:t> VS </a:t>
            </a:r>
            <a:r>
              <a:rPr lang="zh-CN" altLang="en-US" sz="2000" b="1" dirty="0">
                <a:effectLst/>
              </a:rPr>
              <a:t>深度学习</a:t>
            </a:r>
          </a:p>
          <a:p>
            <a:pPr>
              <a:lnSpc>
                <a:spcPct val="150000"/>
              </a:lnSpc>
            </a:pPr>
            <a:r>
              <a:rPr lang="zh-CN" altLang="en-US" sz="2000" b="1" dirty="0"/>
              <a:t>预测：具体价格 </a:t>
            </a:r>
            <a:r>
              <a:rPr lang="en-US" altLang="zh-CN" sz="2000" b="1" dirty="0"/>
              <a:t>&amp; </a:t>
            </a:r>
            <a:r>
              <a:rPr lang="zh-CN" altLang="en-US" sz="2000" b="1" dirty="0"/>
              <a:t>涨跌方向</a:t>
            </a:r>
            <a:endParaRPr lang="en-US" altLang="zh-CN" dirty="0">
              <a:effectLst/>
            </a:endParaRPr>
          </a:p>
          <a:p>
            <a:pPr>
              <a:buFont typeface="+mj-lt"/>
              <a:buAutoNum type="arabicPeriod"/>
            </a:pPr>
            <a:r>
              <a:rPr lang="en-US" altLang="zh-CN" dirty="0">
                <a:effectLst/>
              </a:rPr>
              <a:t>LSTM</a:t>
            </a:r>
            <a:r>
              <a:rPr lang="zh-CN" altLang="en-US" dirty="0">
                <a:effectLst/>
              </a:rPr>
              <a:t>（深度学习模型）</a:t>
            </a:r>
          </a:p>
          <a:p>
            <a:pPr marL="742950" lvl="1" indent="-285750">
              <a:buFont typeface="Arial" panose="020B0604020202020204" pitchFamily="34" charset="0"/>
              <a:buChar char="•"/>
            </a:pPr>
            <a:r>
              <a:rPr lang="zh-CN" altLang="en-US" dirty="0">
                <a:effectLst/>
              </a:rPr>
              <a:t>优势：准确率高</a:t>
            </a:r>
          </a:p>
          <a:p>
            <a:pPr marL="742950" lvl="1" indent="-285750">
              <a:buFont typeface="Arial" panose="020B0604020202020204" pitchFamily="34" charset="0"/>
              <a:buChar char="•"/>
            </a:pPr>
            <a:r>
              <a:rPr lang="zh-CN" altLang="en-US" dirty="0">
                <a:effectLst/>
              </a:rPr>
              <a:t>劣势：时间长</a:t>
            </a:r>
          </a:p>
          <a:p>
            <a:pPr>
              <a:buFont typeface="+mj-lt"/>
              <a:buAutoNum type="arabicPeriod"/>
            </a:pPr>
            <a:r>
              <a:rPr lang="en-US" altLang="zh-CN" dirty="0">
                <a:effectLst/>
              </a:rPr>
              <a:t>ARIMA</a:t>
            </a:r>
            <a:r>
              <a:rPr lang="zh-CN" altLang="en-US" dirty="0">
                <a:effectLst/>
              </a:rPr>
              <a:t>（时间序列模型，线性预测）</a:t>
            </a:r>
          </a:p>
          <a:p>
            <a:pPr marL="742950" lvl="1" indent="-285750">
              <a:buFont typeface="Arial" panose="020B0604020202020204" pitchFamily="34" charset="0"/>
              <a:buChar char="•"/>
            </a:pPr>
            <a:r>
              <a:rPr lang="zh-CN" altLang="en-US" dirty="0">
                <a:effectLst/>
              </a:rPr>
              <a:t>优势：快，准确率相对还行</a:t>
            </a:r>
          </a:p>
          <a:p>
            <a:pPr marL="742950" lvl="1" indent="-285750">
              <a:buFont typeface="Arial" panose="020B0604020202020204" pitchFamily="34" charset="0"/>
              <a:buChar char="•"/>
            </a:pPr>
            <a:r>
              <a:rPr lang="zh-CN" altLang="en-US" dirty="0">
                <a:effectLst/>
              </a:rPr>
              <a:t>劣势：需要假设序列平稳</a:t>
            </a:r>
          </a:p>
          <a:p>
            <a:endParaRPr lang="zh-CN" altLang="en-US" dirty="0">
              <a:effectLst/>
            </a:endParaRPr>
          </a:p>
        </p:txBody>
      </p:sp>
      <p:sp>
        <p:nvSpPr>
          <p:cNvPr id="224" name="AutoShape 59">
            <a:extLst>
              <a:ext uri="{FF2B5EF4-FFF2-40B4-BE49-F238E27FC236}">
                <a16:creationId xmlns:a16="http://schemas.microsoft.com/office/drawing/2014/main" id="{6EC4ECB2-9574-F2FD-CBE3-00B894A9054F}"/>
              </a:ext>
            </a:extLst>
          </p:cNvPr>
          <p:cNvSpPr/>
          <p:nvPr/>
        </p:nvSpPr>
        <p:spPr bwMode="auto">
          <a:xfrm>
            <a:off x="11254269" y="1198838"/>
            <a:ext cx="442619" cy="45836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C00000"/>
          </a:solidFill>
          <a:ln>
            <a:noFill/>
          </a:ln>
          <a:effectLst/>
        </p:spPr>
        <p:txBody>
          <a:bodyPr lIns="50800" tIns="50800" rIns="50800" bIns="50800" anchor="ctr"/>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Tree>
    <p:extLst>
      <p:ext uri="{BB962C8B-B14F-4D97-AF65-F5344CB8AC3E}">
        <p14:creationId xmlns:p14="http://schemas.microsoft.com/office/powerpoint/2010/main" val="2875255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研究创新点</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5" name="圆角矩形 8">
            <a:extLst>
              <a:ext uri="{FF2B5EF4-FFF2-40B4-BE49-F238E27FC236}">
                <a16:creationId xmlns:a16="http://schemas.microsoft.com/office/drawing/2014/main" id="{1011326F-3706-2C38-6051-AC4EF0A8D08C}"/>
              </a:ext>
            </a:extLst>
          </p:cNvPr>
          <p:cNvSpPr/>
          <p:nvPr/>
        </p:nvSpPr>
        <p:spPr>
          <a:xfrm>
            <a:off x="7317559" y="1147967"/>
            <a:ext cx="4363085" cy="3238007"/>
          </a:xfrm>
          <a:prstGeom prst="roundRect">
            <a:avLst/>
          </a:prstGeom>
          <a:noFill/>
          <a:ln>
            <a:solidFill>
              <a:schemeClr val="accent1"/>
            </a:solidFill>
          </a:ln>
          <a:extLst>
            <a:ext uri="{909E8E84-426E-40DD-AFC4-6F175D3DCCD1}">
              <a14:hiddenFill xmlns:a14="http://schemas.microsoft.com/office/drawing/2010/main">
                <a:solidFill>
                  <a:srgbClr val="0F4C8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7">
            <a:extLst>
              <a:ext uri="{FF2B5EF4-FFF2-40B4-BE49-F238E27FC236}">
                <a16:creationId xmlns:a16="http://schemas.microsoft.com/office/drawing/2014/main" id="{BFACD24B-2100-78FF-4973-F565F7298D47}"/>
              </a:ext>
            </a:extLst>
          </p:cNvPr>
          <p:cNvSpPr/>
          <p:nvPr/>
        </p:nvSpPr>
        <p:spPr>
          <a:xfrm>
            <a:off x="707571" y="1087915"/>
            <a:ext cx="5540829" cy="390162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a:extLst>
              <a:ext uri="{FF2B5EF4-FFF2-40B4-BE49-F238E27FC236}">
                <a16:creationId xmlns:a16="http://schemas.microsoft.com/office/drawing/2014/main" id="{6AF595D0-3F04-2D80-B982-A0FC0C803446}"/>
              </a:ext>
            </a:extLst>
          </p:cNvPr>
          <p:cNvSpPr/>
          <p:nvPr/>
        </p:nvSpPr>
        <p:spPr>
          <a:xfrm>
            <a:off x="946785" y="1496831"/>
            <a:ext cx="5301615" cy="3142014"/>
          </a:xfrm>
          <a:prstGeom prst="rect">
            <a:avLst/>
          </a:prstGeom>
        </p:spPr>
        <p:txBody>
          <a:bodyPr wrap="square">
            <a:spAutoFit/>
          </a:bodyPr>
          <a:lstStyle/>
          <a:p>
            <a:pPr marL="0" marR="0" lvl="0" indent="0" algn="l" defTabSz="913765" rtl="0" eaLnBrk="1" fontAlgn="auto" latinLnBrk="0" hangingPunct="1">
              <a:lnSpc>
                <a:spcPct val="125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数据集：</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过往的研究集中在股票、期货；而我们应用的数据集是冰宽量化提供的</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数字货币交易数据集</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，存在一定场景差异。</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auto" latinLnBrk="0" hangingPunct="1">
              <a:lnSpc>
                <a:spcPct val="125000"/>
              </a:lnSpc>
              <a:spcBef>
                <a:spcPts val="0"/>
              </a:spcBef>
              <a:spcAft>
                <a:spcPts val="0"/>
              </a:spcAft>
              <a:buClrTx/>
              <a:buSzTx/>
              <a:buFontTx/>
              <a:buNone/>
              <a:defRPr/>
            </a:pP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marL="0" marR="0" lvl="0" indent="0" algn="l" defTabSz="913765" rtl="0" eaLnBrk="1" fontAlgn="auto" latinLnBrk="0" hangingPunct="1">
              <a:lnSpc>
                <a:spcPct val="125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模型对比：</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对比了两类经典模型（</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LSTM &amp; ARIMA</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）并进行评估分析</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3765" rtl="0" eaLnBrk="1" fontAlgn="auto" latinLnBrk="0" hangingPunct="1">
              <a:lnSpc>
                <a:spcPct val="125000"/>
              </a:lnSpc>
              <a:spcBef>
                <a:spcPts val="0"/>
              </a:spcBef>
              <a:spcAft>
                <a:spcPts val="0"/>
              </a:spcAft>
              <a:buClrTx/>
              <a:buSzTx/>
              <a:buFontTx/>
              <a:buChar char="-"/>
              <a:defRPr/>
            </a:pPr>
            <a:r>
              <a:rPr lang="en-US" altLang="zh-CN" sz="1600" b="1" dirty="0">
                <a:solidFill>
                  <a:prstClr val="black">
                    <a:lumMod val="75000"/>
                    <a:lumOff val="25000"/>
                  </a:prstClr>
                </a:solidFill>
                <a:latin typeface="微软雅黑" panose="020B0503020204020204" pitchFamily="34" charset="-122"/>
                <a:ea typeface="微软雅黑" panose="020B0503020204020204" pitchFamily="34" charset="-122"/>
              </a:rPr>
              <a:t>LSTM</a:t>
            </a:r>
            <a:r>
              <a:rPr lang="zh-CN" altLang="en-US" sz="1600" b="1" dirty="0">
                <a:solidFill>
                  <a:prstClr val="black">
                    <a:lumMod val="75000"/>
                    <a:lumOff val="25000"/>
                  </a:prstClr>
                </a:solidFill>
                <a:latin typeface="微软雅黑" panose="020B0503020204020204" pitchFamily="34" charset="-122"/>
                <a:ea typeface="微软雅黑" panose="020B0503020204020204" pitchFamily="34" charset="-122"/>
              </a:rPr>
              <a:t>（深度学习模型）：</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引入</a:t>
            </a:r>
            <a:r>
              <a:rPr lang="zh-CN" altLang="en-US" sz="1600" dirty="0">
                <a:solidFill>
                  <a:srgbClr val="C00000"/>
                </a:solidFill>
                <a:latin typeface="微软雅黑" panose="020B0503020204020204" pitchFamily="34" charset="-122"/>
                <a:ea typeface="微软雅黑" panose="020B0503020204020204" pitchFamily="34" charset="-122"/>
              </a:rPr>
              <a:t>市场因子</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marR="0" lvl="0" indent="-285750" algn="l" defTabSz="913765" rtl="0" eaLnBrk="1" fontAlgn="auto" latinLnBrk="0" hangingPunct="1">
              <a:lnSpc>
                <a:spcPct val="125000"/>
              </a:lnSpc>
              <a:spcBef>
                <a:spcPts val="0"/>
              </a:spcBef>
              <a:spcAft>
                <a:spcPts val="0"/>
              </a:spcAft>
              <a:buClrTx/>
              <a:buSzTx/>
              <a:buFontTx/>
              <a:buChar char="-"/>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ARIMA</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（时间序列模型）：</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引入</a:t>
            </a:r>
            <a:r>
              <a:rPr kumimoji="0" lang="zh-CN" altLang="en-US" sz="1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动量因子、反转因子</a:t>
            </a:r>
            <a:endParaRPr kumimoji="0" lang="en-US" altLang="zh-CN" sz="1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R="0" lvl="0" algn="l" defTabSz="913765" rtl="0" eaLnBrk="1" fontAlgn="auto" latinLnBrk="0" hangingPunct="1">
              <a:lnSpc>
                <a:spcPct val="125000"/>
              </a:lnSpc>
              <a:spcBef>
                <a:spcPts val="0"/>
              </a:spcBef>
              <a:spcAft>
                <a:spcPts val="0"/>
              </a:spcAft>
              <a:buClrTx/>
              <a:buSzTx/>
              <a:defRPr/>
            </a:pP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endParaRPr>
          </a:p>
          <a:p>
            <a:pPr marR="0" lvl="0" algn="l" defTabSz="913765" rtl="0" eaLnBrk="1" fontAlgn="auto" latinLnBrk="0" hangingPunct="1">
              <a:lnSpc>
                <a:spcPct val="125000"/>
              </a:lnSpc>
              <a:spcBef>
                <a:spcPts val="0"/>
              </a:spcBef>
              <a:spcAft>
                <a:spcPts val="0"/>
              </a:spcAft>
              <a:buClrTx/>
              <a:buSzTx/>
              <a:defRPr/>
            </a:pPr>
            <a:r>
              <a:rPr lang="zh-CN" altLang="en-US" sz="1600" b="1" dirty="0">
                <a:solidFill>
                  <a:prstClr val="black">
                    <a:lumMod val="75000"/>
                    <a:lumOff val="25000"/>
                  </a:prstClr>
                </a:solidFill>
                <a:latin typeface="微软雅黑" panose="020B0503020204020204" pitchFamily="34" charset="-122"/>
                <a:ea typeface="微软雅黑" panose="020B0503020204020204" pitchFamily="34" charset="-122"/>
              </a:rPr>
              <a:t>预测内容：</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具体数值 </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&amp; </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涨跌方向</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a:extLst>
              <a:ext uri="{FF2B5EF4-FFF2-40B4-BE49-F238E27FC236}">
                <a16:creationId xmlns:a16="http://schemas.microsoft.com/office/drawing/2014/main" id="{B4090349-97ED-84E9-0DF8-C28494E5DD22}"/>
              </a:ext>
            </a:extLst>
          </p:cNvPr>
          <p:cNvSpPr/>
          <p:nvPr/>
        </p:nvSpPr>
        <p:spPr>
          <a:xfrm>
            <a:off x="7540398" y="1382908"/>
            <a:ext cx="4032448" cy="300306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effectLst/>
              </a:rPr>
              <a:t>探讨高频交易技术在量化对冲基金中的应用，分析其优缺点及其适用的范围。</a:t>
            </a:r>
            <a:endParaRPr lang="en-US" altLang="zh-CN" sz="1600" dirty="0">
              <a:effectLst/>
            </a:endParaRPr>
          </a:p>
          <a:p>
            <a:pPr marL="285750" indent="-285750">
              <a:lnSpc>
                <a:spcPct val="150000"/>
              </a:lnSpc>
              <a:buFont typeface="Arial" panose="020B0604020202020204" pitchFamily="34" charset="0"/>
              <a:buChar char="•"/>
            </a:pPr>
            <a:r>
              <a:rPr lang="zh-CN" altLang="en-US" sz="1600" dirty="0">
                <a:effectLst/>
              </a:rPr>
              <a:t>理解量化对冲基金的运作机制，为量化对冲基金投资者提供更多的信息，帮助其更好地理解和把握市场风险。</a:t>
            </a:r>
            <a:endParaRPr lang="en-US" altLang="zh-CN" sz="1600" dirty="0">
              <a:effectLst/>
            </a:endParaRPr>
          </a:p>
          <a:p>
            <a:pPr marL="285750" indent="-285750">
              <a:lnSpc>
                <a:spcPct val="150000"/>
              </a:lnSpc>
              <a:buFont typeface="Arial" panose="020B0604020202020204" pitchFamily="34" charset="0"/>
              <a:buChar char="•"/>
            </a:pPr>
            <a:r>
              <a:rPr lang="zh-CN" altLang="en-US" sz="1600" dirty="0">
                <a:effectLst/>
              </a:rPr>
              <a:t>研究结果对于投资机构和金融机构具有参考价值，可以帮助其制定更有效的投资策略和风险管理措施。</a:t>
            </a:r>
          </a:p>
        </p:txBody>
      </p:sp>
      <p:sp>
        <p:nvSpPr>
          <p:cNvPr id="9" name="圆角矩形 4">
            <a:extLst>
              <a:ext uri="{FF2B5EF4-FFF2-40B4-BE49-F238E27FC236}">
                <a16:creationId xmlns:a16="http://schemas.microsoft.com/office/drawing/2014/main" id="{64085022-4831-AD6D-60F0-ED56FEF9BA8E}"/>
              </a:ext>
            </a:extLst>
          </p:cNvPr>
          <p:cNvSpPr/>
          <p:nvPr/>
        </p:nvSpPr>
        <p:spPr>
          <a:xfrm>
            <a:off x="2533125" y="879635"/>
            <a:ext cx="1697355" cy="40005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2">
            <a:extLst>
              <a:ext uri="{FF2B5EF4-FFF2-40B4-BE49-F238E27FC236}">
                <a16:creationId xmlns:a16="http://schemas.microsoft.com/office/drawing/2014/main" id="{F634596B-CE82-C159-9830-1CFCE455D735}"/>
              </a:ext>
            </a:extLst>
          </p:cNvPr>
          <p:cNvSpPr txBox="1"/>
          <p:nvPr/>
        </p:nvSpPr>
        <p:spPr>
          <a:xfrm>
            <a:off x="2881105" y="936150"/>
            <a:ext cx="1021080" cy="287002"/>
          </a:xfrm>
          <a:prstGeom prst="rect">
            <a:avLst/>
          </a:prstGeom>
          <a:noFill/>
        </p:spPr>
        <p:txBody>
          <a:bodyPr wrap="square" lIns="0" tIns="0" rIns="0" bIns="0"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65"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Clear Sans" panose="020B0503030202020304" pitchFamily="34" charset="0"/>
              </a:rPr>
              <a:t>创新点</a:t>
            </a:r>
          </a:p>
        </p:txBody>
      </p:sp>
      <p:sp>
        <p:nvSpPr>
          <p:cNvPr id="11" name="圆角矩形 5">
            <a:extLst>
              <a:ext uri="{FF2B5EF4-FFF2-40B4-BE49-F238E27FC236}">
                <a16:creationId xmlns:a16="http://schemas.microsoft.com/office/drawing/2014/main" id="{41D9E3F5-DE22-2728-5F6D-C717829C6F39}"/>
              </a:ext>
            </a:extLst>
          </p:cNvPr>
          <p:cNvSpPr/>
          <p:nvPr/>
        </p:nvSpPr>
        <p:spPr>
          <a:xfrm>
            <a:off x="8649789" y="876188"/>
            <a:ext cx="1697355" cy="40005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2">
            <a:extLst>
              <a:ext uri="{FF2B5EF4-FFF2-40B4-BE49-F238E27FC236}">
                <a16:creationId xmlns:a16="http://schemas.microsoft.com/office/drawing/2014/main" id="{B7066E65-7D6E-8CCB-5F54-4F9679AC960C}"/>
              </a:ext>
            </a:extLst>
          </p:cNvPr>
          <p:cNvSpPr txBox="1"/>
          <p:nvPr/>
        </p:nvSpPr>
        <p:spPr>
          <a:xfrm>
            <a:off x="8987609" y="932703"/>
            <a:ext cx="1021080" cy="287020"/>
          </a:xfrm>
          <a:prstGeom prst="rect">
            <a:avLst/>
          </a:prstGeom>
          <a:noFill/>
        </p:spPr>
        <p:txBody>
          <a:bodyPr wrap="square" lIns="0" tIns="0" rIns="0" bIns="0"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65"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Clear Sans" panose="020B0503030202020304" pitchFamily="34" charset="0"/>
              </a:rPr>
              <a:t>实际意义</a:t>
            </a:r>
          </a:p>
        </p:txBody>
      </p:sp>
      <p:sp>
        <p:nvSpPr>
          <p:cNvPr id="19" name="矩形 18">
            <a:extLst>
              <a:ext uri="{FF2B5EF4-FFF2-40B4-BE49-F238E27FC236}">
                <a16:creationId xmlns:a16="http://schemas.microsoft.com/office/drawing/2014/main" id="{329034B7-303C-1297-86BF-150886DE775A}"/>
              </a:ext>
            </a:extLst>
          </p:cNvPr>
          <p:cNvSpPr/>
          <p:nvPr/>
        </p:nvSpPr>
        <p:spPr>
          <a:xfrm>
            <a:off x="871364" y="5747532"/>
            <a:ext cx="5040560" cy="461665"/>
          </a:xfrm>
          <a:prstGeom prst="rect">
            <a:avLst/>
          </a:prstGeom>
        </p:spPr>
        <p:txBody>
          <a:bodyPr wrap="square">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量化交易模型对比</a:t>
            </a:r>
          </a:p>
        </p:txBody>
      </p:sp>
      <p:sp>
        <p:nvSpPr>
          <p:cNvPr id="20" name="等腰三角形 19">
            <a:extLst>
              <a:ext uri="{FF2B5EF4-FFF2-40B4-BE49-F238E27FC236}">
                <a16:creationId xmlns:a16="http://schemas.microsoft.com/office/drawing/2014/main" id="{67DEC0EA-1DB3-4BC4-B844-DCC99580B075}"/>
              </a:ext>
            </a:extLst>
          </p:cNvPr>
          <p:cNvSpPr/>
          <p:nvPr/>
        </p:nvSpPr>
        <p:spPr>
          <a:xfrm rot="10800000">
            <a:off x="1137020" y="5172284"/>
            <a:ext cx="4509249" cy="356258"/>
          </a:xfrm>
          <a:prstGeom prst="triangle">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054" name="Picture 6" descr="量化对冲基金新闻_私募基金新闻 - 中投在线">
            <a:extLst>
              <a:ext uri="{FF2B5EF4-FFF2-40B4-BE49-F238E27FC236}">
                <a16:creationId xmlns:a16="http://schemas.microsoft.com/office/drawing/2014/main" id="{4046B136-8E35-F1AD-7D4F-019DFD432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436" y="4560567"/>
            <a:ext cx="4060372" cy="1579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57611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en-US" altLang="zh-CN" dirty="0"/>
              <a:t>LSTM</a:t>
            </a:r>
            <a:r>
              <a:rPr lang="zh-CN" altLang="en-US" dirty="0"/>
              <a:t>模型与实现</a:t>
            </a:r>
          </a:p>
        </p:txBody>
      </p:sp>
      <p:sp>
        <p:nvSpPr>
          <p:cNvPr id="69" name="文本占位符 68"/>
          <p:cNvSpPr>
            <a:spLocks noGrp="1"/>
          </p:cNvSpPr>
          <p:nvPr>
            <p:ph type="body" sz="quarter" idx="11"/>
          </p:nvPr>
        </p:nvSpPr>
        <p:spPr>
          <a:xfrm>
            <a:off x="4653915" y="4054475"/>
            <a:ext cx="6489700" cy="2514600"/>
          </a:xfrm>
        </p:spPr>
        <p:txBody>
          <a:bodyPr/>
          <a:lstStyle/>
          <a:p>
            <a:pPr marL="342900" indent="-342900">
              <a:buFont typeface="Arial" panose="020B0604020202020204" pitchFamily="34" charset="0"/>
              <a:buChar char="•"/>
            </a:pPr>
            <a:r>
              <a:rPr lang="zh-CN" altLang="en-US" dirty="0">
                <a:solidFill>
                  <a:schemeClr val="accent2"/>
                </a:solidFill>
              </a:rPr>
              <a:t>背景介绍</a:t>
            </a:r>
          </a:p>
          <a:p>
            <a:pPr marL="342900" indent="-342900">
              <a:buFont typeface="Arial" panose="020B0604020202020204" pitchFamily="34" charset="0"/>
              <a:buChar char="•"/>
            </a:pPr>
            <a:r>
              <a:rPr lang="en-US" altLang="zh-CN" dirty="0">
                <a:solidFill>
                  <a:schemeClr val="accent2"/>
                </a:solidFill>
              </a:rPr>
              <a:t>LSTM</a:t>
            </a:r>
            <a:r>
              <a:rPr lang="zh-CN" altLang="en-US" dirty="0">
                <a:solidFill>
                  <a:schemeClr val="accent2"/>
                </a:solidFill>
              </a:rPr>
              <a:t>模型介绍</a:t>
            </a:r>
          </a:p>
          <a:p>
            <a:pPr marL="342900" indent="-342900">
              <a:buFont typeface="Arial" panose="020B0604020202020204" pitchFamily="34" charset="0"/>
              <a:buChar char="•"/>
            </a:pPr>
            <a:r>
              <a:rPr lang="zh-CN" altLang="en-US" dirty="0">
                <a:solidFill>
                  <a:schemeClr val="accent2"/>
                </a:solidFill>
              </a:rPr>
              <a:t>市场因子介绍</a:t>
            </a:r>
          </a:p>
          <a:p>
            <a:pPr marL="342900" indent="-342900">
              <a:buFont typeface="Arial" panose="020B0604020202020204" pitchFamily="34" charset="0"/>
              <a:buChar char="•"/>
            </a:pPr>
            <a:r>
              <a:rPr lang="zh-CN" altLang="en-US" dirty="0">
                <a:solidFill>
                  <a:schemeClr val="accent2"/>
                </a:solidFill>
              </a:rPr>
              <a:t>模型实现及结果</a:t>
            </a: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solidFill>
                    <a:srgbClr val="C8161E"/>
                  </a:solidFill>
                  <a:effectLst/>
                  <a:uLnTx/>
                  <a:uFillTx/>
                  <a:latin typeface="Arial"/>
                  <a:ea typeface="微软雅黑"/>
                  <a:cs typeface="+mn-cs"/>
                </a:rPr>
                <a:t>02</a:t>
              </a:r>
              <a:endParaRPr kumimoji="0" lang="zh-CN" altLang="en-US" sz="13800" b="1" i="0" u="none" strike="noStrike" kern="1200" cap="none" spc="0" normalizeH="0" baseline="0" noProof="0" dirty="0">
                <a:ln>
                  <a:noFill/>
                </a:ln>
                <a:solidFill>
                  <a:srgbClr val="C8161E"/>
                </a:solidFill>
                <a:effectLst/>
                <a:uLnTx/>
                <a:uFillTx/>
                <a:latin typeface="Arial"/>
                <a:ea typeface="微软雅黑"/>
                <a:cs typeface="+mn-cs"/>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762750" y="1354455"/>
            <a:ext cx="4868545" cy="41332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文本占位符 1"/>
          <p:cNvSpPr>
            <a:spLocks noGrp="1"/>
          </p:cNvSpPr>
          <p:nvPr>
            <p:ph type="body" sz="quarter" idx="11"/>
          </p:nvPr>
        </p:nvSpPr>
        <p:spPr/>
        <p:txBody>
          <a:bodyPr/>
          <a:lstStyle/>
          <a:p>
            <a:r>
              <a:rPr lang="zh-CN" altLang="en-US" dirty="0"/>
              <a:t>背景介绍</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528955" y="1355090"/>
            <a:ext cx="4868545" cy="41332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 name="平行四边形 8"/>
          <p:cNvSpPr/>
          <p:nvPr/>
        </p:nvSpPr>
        <p:spPr>
          <a:xfrm>
            <a:off x="705478" y="146550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4" name="文本框 13"/>
          <p:cNvSpPr txBox="1"/>
          <p:nvPr/>
        </p:nvSpPr>
        <p:spPr>
          <a:xfrm>
            <a:off x="1243178" y="1802130"/>
            <a:ext cx="3894607" cy="260921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传统方法</a:t>
            </a:r>
            <a:r>
              <a:rPr kumimoji="0" lang="zh-CN" altLang="en-US" sz="18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在传统处理方式中，往往采用线性模型预测股票价格或涨跌情况；</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然而该模型较为简单，难以捕捉不同因子与预测目标间较为复杂的非线性关系</a:t>
            </a:r>
          </a:p>
        </p:txBody>
      </p:sp>
      <p:sp>
        <p:nvSpPr>
          <p:cNvPr id="15" name="文本框 14"/>
          <p:cNvSpPr txBox="1"/>
          <p:nvPr/>
        </p:nvSpPr>
        <p:spPr>
          <a:xfrm>
            <a:off x="7295586" y="1539240"/>
            <a:ext cx="3894607" cy="224917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RNN</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序列结构处理，其中每一时刻的值取决于上时刻结果和本时刻输出值。</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容易出现长期依赖问题</a:t>
            </a:r>
          </a:p>
        </p:txBody>
      </p:sp>
      <p:sp>
        <p:nvSpPr>
          <p:cNvPr id="16" name="平行四边形 15"/>
          <p:cNvSpPr/>
          <p:nvPr/>
        </p:nvSpPr>
        <p:spPr>
          <a:xfrm>
            <a:off x="6878092" y="146486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1" name="right-quote-sign_36811"/>
          <p:cNvSpPr>
            <a:spLocks noChangeAspect="1"/>
          </p:cNvSpPr>
          <p:nvPr/>
        </p:nvSpPr>
        <p:spPr bwMode="auto">
          <a:xfrm>
            <a:off x="11321291" y="509870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12" name="right-quote-sign_36811"/>
          <p:cNvSpPr>
            <a:spLocks noChangeAspect="1"/>
          </p:cNvSpPr>
          <p:nvPr/>
        </p:nvSpPr>
        <p:spPr bwMode="auto">
          <a:xfrm>
            <a:off x="5083477" y="509933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pic>
        <p:nvPicPr>
          <p:cNvPr id="5" name="图片 4"/>
          <p:cNvPicPr>
            <a:picLocks noChangeAspect="1"/>
          </p:cNvPicPr>
          <p:nvPr>
            <p:custDataLst>
              <p:tags r:id="rId1"/>
            </p:custDataLst>
          </p:nvPr>
        </p:nvPicPr>
        <p:blipFill>
          <a:blip r:embed="rId5"/>
          <a:stretch>
            <a:fillRect/>
          </a:stretch>
        </p:blipFill>
        <p:spPr>
          <a:xfrm>
            <a:off x="8002905" y="3788410"/>
            <a:ext cx="2795905" cy="1607185"/>
          </a:xfrm>
          <a:prstGeom prst="rect">
            <a:avLst/>
          </a:prstGeom>
        </p:spPr>
      </p:pic>
      <p:sp>
        <p:nvSpPr>
          <p:cNvPr id="37" name="Title 6" descr="7b0a202020202262756c6c6574223a20227b5c2263617465676f727949645c223a31303030352c5c2274656d706c61746549645c223a32303233313436397d220a7d0a"/>
          <p:cNvSpPr txBox="1"/>
          <p:nvPr>
            <p:custDataLst>
              <p:tags r:id="rId2"/>
            </p:custDataLst>
          </p:nvPr>
        </p:nvSpPr>
        <p:spPr>
          <a:xfrm>
            <a:off x="1334554" y="5652436"/>
            <a:ext cx="9408814" cy="632491"/>
          </a:xfrm>
          <a:prstGeom prst="rect">
            <a:avLst/>
          </a:prstGeom>
          <a:solidFill>
            <a:srgbClr val="F7E9EA"/>
          </a:solid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charset="0"/>
              </a:defRPr>
            </a:lvl1pPr>
          </a:lstStyle>
          <a:p>
            <a:pPr marL="342265" marR="0" lvl="0" indent="-342900" algn="just" defTabSz="913765" rtl="0" eaLnBrk="1" fontAlgn="ctr" latinLnBrk="0" hangingPunct="1">
              <a:lnSpc>
                <a:spcPct val="150000"/>
              </a:lnSpc>
              <a:spcBef>
                <a:spcPts val="600"/>
              </a:spcBef>
              <a:spcAft>
                <a:spcPts val="0"/>
              </a:spcAft>
              <a:buClrTx/>
              <a:buSzPct val="100000"/>
              <a:buFont typeface="Wingdings" panose="05000000000000000000" pitchFamily="2" charset="2"/>
              <a:buChar char="Ø"/>
              <a:tabLst/>
              <a:defRPr/>
            </a:pPr>
            <a:endParaRPr kumimoji="0" lang="zh-CN" altLang="en-US" sz="2000" b="1" i="0" u="none" strike="noStrike" kern="1200" cap="none" spc="300" normalizeH="0" baseline="0" noProof="0" dirty="0">
              <a:ln w="3175">
                <a:noFill/>
              </a:ln>
              <a:solidFill>
                <a:srgbClr val="000000"/>
              </a:solidFill>
              <a:effectLst/>
              <a:uLnTx/>
              <a:uFillTx/>
              <a:latin typeface="微软雅黑" panose="020B0503020204020204" charset="-122"/>
              <a:ea typeface="微软雅黑" panose="020B0503020204020204" charset="-122"/>
              <a:cs typeface="+mn-ea"/>
              <a:sym typeface="方正粗金陵简体" panose="02000000000000000000" pitchFamily="2" charset="-122"/>
            </a:endParaRPr>
          </a:p>
        </p:txBody>
      </p:sp>
      <p:sp>
        <p:nvSpPr>
          <p:cNvPr id="38" name="文本框 37"/>
          <p:cNvSpPr txBox="1"/>
          <p:nvPr>
            <p:custDataLst>
              <p:tags r:id="rId3"/>
            </p:custDataLst>
          </p:nvPr>
        </p:nvSpPr>
        <p:spPr>
          <a:xfrm>
            <a:off x="1261342" y="5723390"/>
            <a:ext cx="9408815" cy="521970"/>
          </a:xfrm>
          <a:prstGeom prst="rect">
            <a:avLst/>
          </a:prstGeom>
          <a:noFill/>
        </p:spPr>
        <p:txBody>
          <a:bodyPr wrap="square">
            <a:spAutoFit/>
          </a:bodyPr>
          <a:lstStyle/>
          <a:p>
            <a:pPr marL="0" marR="0" lvl="0" indent="45720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使用传统方法和</a:t>
            </a:r>
            <a:r>
              <a:rPr kumimoji="0" lang="en-US" altLang="zh-CN"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RNN</a:t>
            </a:r>
            <a:r>
              <a:rPr kumimoji="0" lang="zh-CN" altLang="en-US"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不能满足市场需求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4138</TotalTime>
  <Words>2048</Words>
  <Application>Microsoft Office PowerPoint</Application>
  <PresentationFormat>宽屏</PresentationFormat>
  <Paragraphs>202</Paragraphs>
  <Slides>19</Slides>
  <Notes>5</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19</vt:i4>
      </vt:variant>
    </vt:vector>
  </HeadingPairs>
  <TitlesOfParts>
    <vt:vector size="33" baseType="lpstr">
      <vt:lpstr>Söhne</vt:lpstr>
      <vt:lpstr>等线</vt:lpstr>
      <vt:lpstr>思源黑体 CN Heavy</vt:lpstr>
      <vt:lpstr>微软雅黑</vt:lpstr>
      <vt:lpstr>Arial</vt:lpstr>
      <vt:lpstr>Calibri</vt:lpstr>
      <vt:lpstr>Century Gothic</vt:lpstr>
      <vt:lpstr>Impact</vt:lpstr>
      <vt:lpstr>Segoe UI</vt:lpstr>
      <vt:lpstr>Segoe UI Light</vt:lpstr>
      <vt:lpstr>Wingdings</vt:lpstr>
      <vt:lpstr>Office 主题​​</vt:lpstr>
      <vt:lpstr>1_OfficePLUS</vt:lpstr>
      <vt:lpstr>1_Office 主题​​</vt:lpstr>
      <vt:lpstr>量化对冲基金的高频交易策略研究</vt:lpstr>
      <vt:lpstr>PowerPoint 演示文稿</vt:lpstr>
      <vt:lpstr>研究综述</vt:lpstr>
      <vt:lpstr>PowerPoint 演示文稿</vt:lpstr>
      <vt:lpstr>PowerPoint 演示文稿</vt:lpstr>
      <vt:lpstr>PowerPoint 演示文稿</vt:lpstr>
      <vt:lpstr>PowerPoint 演示文稿</vt:lpstr>
      <vt:lpstr>LSTM模型与实现</vt:lpstr>
      <vt:lpstr>PowerPoint 演示文稿</vt:lpstr>
      <vt:lpstr>PowerPoint 演示文稿</vt:lpstr>
      <vt:lpstr>PowerPoint 演示文稿</vt:lpstr>
      <vt:lpstr>PowerPoint 演示文稿</vt:lpstr>
      <vt:lpstr>ARIMA模型与实现</vt:lpstr>
      <vt:lpstr>PowerPoint 演示文稿</vt:lpstr>
      <vt:lpstr>PowerPoint 演示文稿</vt:lpstr>
      <vt:lpstr>PowerPoint 演示文稿</vt:lpstr>
      <vt:lpstr>结论</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yimin yin</cp:lastModifiedBy>
  <cp:revision>123</cp:revision>
  <dcterms:created xsi:type="dcterms:W3CDTF">2019-01-23T14:14:04Z</dcterms:created>
  <dcterms:modified xsi:type="dcterms:W3CDTF">2023-09-13T14:19:06Z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